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4"/>
  </p:notesMasterIdLst>
  <p:sldIdLst>
    <p:sldId id="1403" r:id="rId2"/>
    <p:sldId id="1876" r:id="rId3"/>
    <p:sldId id="1878" r:id="rId4"/>
    <p:sldId id="1896" r:id="rId5"/>
    <p:sldId id="1897" r:id="rId6"/>
    <p:sldId id="1879" r:id="rId7"/>
    <p:sldId id="1872" r:id="rId8"/>
    <p:sldId id="1873" r:id="rId9"/>
    <p:sldId id="1875" r:id="rId10"/>
    <p:sldId id="1898" r:id="rId11"/>
    <p:sldId id="1899" r:id="rId12"/>
    <p:sldId id="1905" r:id="rId13"/>
    <p:sldId id="1906" r:id="rId14"/>
    <p:sldId id="1918" r:id="rId15"/>
    <p:sldId id="1907" r:id="rId16"/>
    <p:sldId id="1903" r:id="rId17"/>
    <p:sldId id="1904" r:id="rId18"/>
    <p:sldId id="1917" r:id="rId19"/>
    <p:sldId id="1880" r:id="rId20"/>
    <p:sldId id="1920" r:id="rId21"/>
    <p:sldId id="1881" r:id="rId22"/>
    <p:sldId id="1882" r:id="rId23"/>
    <p:sldId id="1883" r:id="rId24"/>
    <p:sldId id="1901" r:id="rId25"/>
    <p:sldId id="1890" r:id="rId26"/>
    <p:sldId id="1902" r:id="rId27"/>
    <p:sldId id="1885" r:id="rId28"/>
    <p:sldId id="1922" r:id="rId29"/>
    <p:sldId id="1908" r:id="rId30"/>
    <p:sldId id="1909" r:id="rId31"/>
    <p:sldId id="1886" r:id="rId32"/>
    <p:sldId id="1911" r:id="rId33"/>
    <p:sldId id="1910" r:id="rId34"/>
    <p:sldId id="1916" r:id="rId35"/>
    <p:sldId id="1887" r:id="rId36"/>
    <p:sldId id="1915" r:id="rId37"/>
    <p:sldId id="1895" r:id="rId38"/>
    <p:sldId id="1914" r:id="rId39"/>
    <p:sldId id="1913" r:id="rId40"/>
    <p:sldId id="1912" r:id="rId41"/>
    <p:sldId id="1889" r:id="rId42"/>
    <p:sldId id="1919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2545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lado.ru/biblioteka_3/socialno-psihologicheskoe_testirovanie_obuchayuschihsya_obraz/" TargetMode="External"/><Relationship Id="rId2" Type="http://schemas.openxmlformats.org/officeDocument/2006/relationships/hyperlink" Target="https://psy.viro.edu.ru/index.php/84-o-tsentre/259-sotsialno-psikhologicheskoe-testirovanie-obuchayushchikhsya-v-2019-godu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2020/2021 учебном году</a:t>
            </a:r>
            <a:endParaRPr lang="ru-RU" altLang="ru-RU" sz="4800" b="1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8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4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информированное согласие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принимают участие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которые дали письменное информированное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обучающемуся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15 лет, он участвует в тестировании исключительно при наличии письменного информированного согласия одного из родителей (законных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обучающихся допускаются в аудитории во время тестирования в качестве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8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9" y="1066800"/>
            <a:ext cx="9027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СПТ даётся только добровольно, обязательно означает понимание целей тестирования, конфиденциальности процедуры и результатов, и возможности получения результата как самим обучающимся, так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подчеркнуть, что такое согласие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ответственность образовательного учреждения за сохранность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отвечает непосредственно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4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мероприятия в рамках профилактики употребления наркотических и психоактивных веществ (социально-психологическое тестирование, профилактические медицинское осмотры, в случае выявленных фактов употребления наркотиков – медицинское сопровождение и реабилитация) являются исключительно добровольными и осуществляются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согласия обучающегося или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представителей), согласия на каждую форму проводимой работы по профилактике.</a:t>
            </a:r>
          </a:p>
        </p:txBody>
      </p:sp>
    </p:spTree>
    <p:extLst>
      <p:ext uri="{BB962C8B-B14F-4D97-AF65-F5344CB8AC3E}">
        <p14:creationId xmlns:p14="http://schemas.microsoft.com/office/powerpoint/2010/main" xmlns="" val="25568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3429000"/>
            <a:ext cx="1295401" cy="235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0997"/>
            <a:ext cx="1295400" cy="203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947744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законодательству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разглашение, некорректное хранение конфиденциальных данных предусмотрено административное или уголовное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наказание.</a:t>
            </a:r>
          </a:p>
          <a:p>
            <a:pPr lvl="0" algn="ctr"/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не получить согласие любой ценой, а осознанно провести мотивационную, информационную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кампанию, 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основана на взаимном уважении и доверии, является частью непрерывной комплексной профилактической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8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914365"/>
            <a:ext cx="9067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социально-психологического тестирования образовательная организация использует персональные данные обучающегося (класс, возраст, пол, индивидуальные показатели результатов тестирования), осуществляет их хранение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СПТ и хранении информированных согласий обеспечивает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(руководитель)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при хранении и использовании результатов тестирования обязаны органы исполнительной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согласий – до момента отчисления обучающегося из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2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33395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3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конфиденциальна, но не анонимна, что позволяет получить результаты самими обучающимися и родителями, получить персональные рекомендации по развитию психологической устойчивости.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1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8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и 1-2 курсов профессиональных и высших учебных учреждений в 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7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психолог образовательной 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xmlns="" val="40456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а также студентов колледжей и 1-2 курсов высших учебных заведений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содержит140 утверждений.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0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завершению тестирования,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к психологу образовательной организации.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другие результаты представляются в обобщённом, статистическом виде.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6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0020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опредмеченная потребность.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нужды в чём-либо.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мотивационная кампании при проведении СПТ– 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актуализации тех потребностей  родителей, обучающихся, педагогов, которые помогут им осознать, понять нужность данного исследования персонально им.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 информационно-разъяснительной деятельности и призвана актуализировать внутренние мотивы.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9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78" y="17526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контексте важно понять потребности участников каждой из целевой групп мотивационной кампании.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для них полезным, как поможет в развитии психологической устойчивости, какова роль СПТ в профилактической работе по снижению социальных рисков в жизни обучающихся и их родителей.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1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76400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эффективной мотивационной кампании специалистам нужно знать актуальные потребности родителей и обучающихся. Для этого можно провести беседы с родителями, опросы, услышать в личном общении о затруднениях в жизни, обучении у детей и подростков.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актуализации потребностей проводится информирование родителей о рисках, встречающихся в социальной, учебной среде.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2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 важно донести информацию, что это не тест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такая формулировка неприемлема.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результаты исследования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строго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конфиденциальными.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будет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обобщённой форме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пояснением, что методика отражает степень актуального состояния социально-психологической среды подростка на момент проведения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9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педагогическим коллективом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запросу классный руководитель получает информацию о результатах СПТ в обобщённом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виде по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подлежащих тестированию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обучающихся, прошедших СПТ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ПВВ (повышенной вероятности вовлечения)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lang="ru-RU" sz="2400" b="1" baseline="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«латентного риска» вовлечения в зависимое поведение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выявленной группы «явного риска»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0" y="1754326"/>
            <a:ext cx="91070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в методике есть вопросы, касающиеся взаимоотношений в школьном коллективе,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немалой степени оказывают влияние все педагоги и работники школы, и что они своим поведением, отношением,  действиями способствуют формированию и поддержанию благоприятного социально-психологического климата как одного из факторов защиты, помогая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альтернативы неприемлемому поведению, или же, наоборот, могут не помогать этому, снижать психологическую устойчивость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7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37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" y="2438400"/>
            <a:ext cx="91403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такая информационная работа с педагогами может стать частью комплексной профилактической работы, направленной на снижение вероятности аддиктивного поведения в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обучающихся, формирование безопасной образовательной среды.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большая часть усилий в рамках 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 (законных представителей)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целью сбора информированных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деятельности понятно, доступно и аргументированно донести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СПТ.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зависит не только от информации, но и от её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преподнесения.</a:t>
            </a:r>
          </a:p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недопустимо говорить о тесте на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ложная информация.</a:t>
            </a:r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4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организации проводится профилактическая работа по предупреждению неадаптивных форм поведения, обязательно расскажите родителям об этой работе, её мероприятиях, итогах, позитивных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0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определение возможностей, которые помогут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мероприятия,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563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67718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важно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по итогам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самоисследования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позволит задуматься не только о своих слабых сторонах, но и сильных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проходят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не в первый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то можно побуждать их интерес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исследованию того,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поменялось за это время, и что на это могло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6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66800"/>
            <a:ext cx="9067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 о наличии 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наркотической  или  иной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зависимости, или фактов употребления психоактивных веществ.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048000"/>
            <a:ext cx="906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мотивирования обучающихся для прохождения тестирования  рекомендуется проведение интерактивных занятий, игр, включающих такие активные методы работы, как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дискуссии, обсуждение полученной информации, практические задания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традиционные методы просвещения в этом случае малоэффективны.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55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7145659"/>
              </p:ext>
            </p:extLst>
          </p:nvPr>
        </p:nvGraphicFramePr>
        <p:xfrm>
          <a:off x="0" y="1077218"/>
          <a:ext cx="9144000" cy="578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65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83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5243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Важность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создания безопасной психологической среды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среды, единого профилактического пространства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профилактической работы в образовательном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Адекватное восприятие итогов СПТ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педагогического коллектива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626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7309785"/>
              </p:ext>
            </p:extLst>
          </p:nvPr>
        </p:nvGraphicFramePr>
        <p:xfrm>
          <a:off x="0" y="1077218"/>
          <a:ext cx="9144000" cy="57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02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98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09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семейной системы воспитания, взаимоотношений с родителями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Проводимая профилактическая работа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Получение рекомендаций по повышению психологической устойчивости обучающегося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проводимой профилактической работы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 в учебном,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семейном коллективе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родителей (законных представителей)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027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234895"/>
              </p:ext>
            </p:extLst>
          </p:nvPr>
        </p:nvGraphicFramePr>
        <p:xfrm>
          <a:off x="0" y="685800"/>
          <a:ext cx="91440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63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583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Понятие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Значимость в жизнедеятельности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каждого участника коллектива в создании и поддержании благоприятного психологического климата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навыков рефлексии,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Самоисследование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чувства успешности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обучающихся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52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8695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31" y="156966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+mn-lt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подробные методические рекомендации по информационно-мотивационной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подробно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основные направления мотивационной работы с педагогическим составом, родителями, обучающимися.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примеры построения такой деятельности, информационные материалы для работы с родителями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757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58" y="1676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использовать уже имеющиеся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разработки, можете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учитывая специфику вашей организации, возможно, вашего города, специфику родительского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993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https://psy.viro.edu.ru/index.php/84-o-tsentre/259-sotsialno-psikhologicheskoe-testirovanie-obuchayushchikhsya-v-2019-godu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97" y="4648200"/>
            <a:ext cx="906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http://centerlado.ru/biblioteka_3/socialno-psihologicheskoe_testirovanie_obuchayuschihsya_obraz/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244" y="73915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149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8965" y="65608"/>
            <a:ext cx="91440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4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психолого-педагогической, медицинской и социальной помощи «</a:t>
            </a:r>
            <a:r>
              <a:rPr lang="ru-RU" altLang="ru-RU" sz="34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  <a:endParaRPr lang="en-US" altLang="ru-RU" sz="34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581400" y="1752600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431" y="1752600"/>
            <a:ext cx="5922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можете обратиться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3200" b="1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ado</a:t>
            </a:r>
            <a:r>
              <a:rPr lang="en-US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  <a:endParaRPr lang="ru-RU" sz="3200" b="1" dirty="0">
              <a:solidFill>
                <a:srgbClr val="FF0066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7" name="Picture 2" descr="C:\Users\Домашний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1" y="2204864"/>
            <a:ext cx="268180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0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руководителя 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6186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002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руководителям государственных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проводящих СПТ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получения добровольных информированных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предписывается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разъяснительной работы с обучающимися и родителями (законными представителями) о порядке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в 2020/2021 учебном году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Информационно-мотивационная кампания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9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0"/>
            <a:ext cx="9144000" cy="155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Направления работы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555114"/>
            <a:ext cx="8305800" cy="49218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Информирование о целях СПТ,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методах и процедуре проведения,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законодательно-правовом обеспечении.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Мотивирование участников на получение значимых для себя результатов проводимого мероприятия.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Информирование о конфиденциальности данного исследования и всех применяемых мерах для защиты прав обучающихся.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4. Сбор добровольных информированных согласий.</a:t>
            </a:r>
            <a:endParaRPr lang="ru-RU" sz="28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0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38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37176</TotalTime>
  <Words>2208</Words>
  <Application>Microsoft Office PowerPoint</Application>
  <PresentationFormat>Экран (4:3)</PresentationFormat>
  <Paragraphs>212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Завуч</cp:lastModifiedBy>
  <cp:revision>1264</cp:revision>
  <cp:lastPrinted>1601-01-01T00:00:00Z</cp:lastPrinted>
  <dcterms:created xsi:type="dcterms:W3CDTF">1601-01-01T00:00:00Z</dcterms:created>
  <dcterms:modified xsi:type="dcterms:W3CDTF">2020-09-10T10:02:28Z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