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78" r:id="rId5"/>
    <p:sldId id="260" r:id="rId6"/>
    <p:sldId id="261" r:id="rId7"/>
    <p:sldId id="271" r:id="rId8"/>
    <p:sldId id="266" r:id="rId9"/>
    <p:sldId id="269" r:id="rId10"/>
    <p:sldId id="272" r:id="rId11"/>
    <p:sldId id="276" r:id="rId12"/>
    <p:sldId id="277" r:id="rId13"/>
    <p:sldId id="267" r:id="rId14"/>
    <p:sldId id="263" r:id="rId15"/>
    <p:sldId id="280" r:id="rId16"/>
    <p:sldId id="279" r:id="rId17"/>
  </p:sldIdLst>
  <p:sldSz cx="14630400" cy="8229600"/>
  <p:notesSz cx="8229600" cy="14630400"/>
  <p:embeddedFontLst>
    <p:embeddedFont>
      <p:font typeface="Source Sans 3" panose="020B0604020202020204" charset="0"/>
      <p:regular r:id="rId19"/>
    </p:embeddedFont>
    <p:embeddedFont>
      <p:font typeface="Calibri Light" panose="020F0302020204030204" pitchFamily="34" charset="0"/>
      <p:regular r:id="rId20"/>
      <p:italic r:id="rId21"/>
    </p:embeddedFont>
    <p:embeddedFont>
      <p:font typeface="Calibri" panose="020F0502020204030204" pitchFamily="34" charset="0"/>
      <p:regular r:id="rId22"/>
      <p:bold r:id="rId23"/>
      <p:italic r:id="rId24"/>
      <p:boldItalic r:id="rId25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  <a:srgbClr val="0000FF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44" autoAdjust="0"/>
    <p:restoredTop sz="94610"/>
  </p:normalViewPr>
  <p:slideViewPr>
    <p:cSldViewPr snapToGrid="0" snapToObjects="1">
      <p:cViewPr>
        <p:scale>
          <a:sx n="80" d="100"/>
          <a:sy n="80" d="100"/>
        </p:scale>
        <p:origin x="-1068" y="-504"/>
      </p:cViewPr>
      <p:guideLst>
        <p:guide orient="horz" pos="2592"/>
        <p:guide pos="460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565525" cy="7318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660900" y="0"/>
            <a:ext cx="3567113" cy="7318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EE3556-C6D8-4040-8FD5-700CA8A67BDB}" type="datetimeFigureOut">
              <a:rPr lang="ru-RU" smtClean="0"/>
              <a:pPr/>
              <a:t>25.02.2026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-762000" y="1096963"/>
            <a:ext cx="9753600" cy="5486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822325" y="6950075"/>
            <a:ext cx="6584950" cy="65833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3896975"/>
            <a:ext cx="3565525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660900" y="13896975"/>
            <a:ext cx="3567113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DD7710-0951-45F9-92B2-37CF665E8F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22112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g54dda1946d_4_27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-762000" y="1096963"/>
            <a:ext cx="9753600" cy="5486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8" name="Google Shape;558;g54dda1946d_4_2758:notes"/>
          <p:cNvSpPr txBox="1">
            <a:spLocks noGrp="1"/>
          </p:cNvSpPr>
          <p:nvPr>
            <p:ph type="body" idx="1"/>
          </p:nvPr>
        </p:nvSpPr>
        <p:spPr>
          <a:xfrm>
            <a:off x="822960" y="6949440"/>
            <a:ext cx="6583680" cy="6583680"/>
          </a:xfrm>
          <a:prstGeom prst="rect">
            <a:avLst/>
          </a:prstGeom>
        </p:spPr>
        <p:txBody>
          <a:bodyPr spcFirstLastPara="1" wrap="square" lIns="130601" tIns="130601" rIns="130601" bIns="130601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992515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g54dda1946d_4_27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-762000" y="1096963"/>
            <a:ext cx="9753600" cy="5486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8" name="Google Shape;558;g54dda1946d_4_2758:notes"/>
          <p:cNvSpPr txBox="1">
            <a:spLocks noGrp="1"/>
          </p:cNvSpPr>
          <p:nvPr>
            <p:ph type="body" idx="1"/>
          </p:nvPr>
        </p:nvSpPr>
        <p:spPr>
          <a:xfrm>
            <a:off x="822960" y="6949440"/>
            <a:ext cx="6583680" cy="6583680"/>
          </a:xfrm>
          <a:prstGeom prst="rect">
            <a:avLst/>
          </a:prstGeom>
        </p:spPr>
        <p:txBody>
          <a:bodyPr spcFirstLastPara="1" wrap="square" lIns="130601" tIns="130601" rIns="130601" bIns="130601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992515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Google Shape;132;p20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10127920" y="79440"/>
            <a:ext cx="9020640" cy="9020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20"/>
          <p:cNvPicPr preferRelativeResize="0"/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-4005200" y="4637160"/>
            <a:ext cx="10108160" cy="1010816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4" name="Google Shape;134;p20"/>
          <p:cNvCxnSpPr/>
          <p:nvPr/>
        </p:nvCxnSpPr>
        <p:spPr>
          <a:xfrm>
            <a:off x="1123200" y="7781840"/>
            <a:ext cx="135072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5" name="Google Shape;135;p20"/>
          <p:cNvSpPr txBox="1">
            <a:spLocks noGrp="1"/>
          </p:cNvSpPr>
          <p:nvPr>
            <p:ph type="title"/>
          </p:nvPr>
        </p:nvSpPr>
        <p:spPr>
          <a:xfrm>
            <a:off x="2066760" y="2620080"/>
            <a:ext cx="4776000" cy="1701120"/>
          </a:xfrm>
          <a:prstGeom prst="rect">
            <a:avLst/>
          </a:prstGeom>
        </p:spPr>
        <p:txBody>
          <a:bodyPr spcFirstLastPara="1" wrap="square" lIns="146280" tIns="146280" rIns="146280" bIns="14628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20"/>
          <p:cNvSpPr txBox="1">
            <a:spLocks noGrp="1"/>
          </p:cNvSpPr>
          <p:nvPr>
            <p:ph type="subTitle" idx="1"/>
          </p:nvPr>
        </p:nvSpPr>
        <p:spPr>
          <a:xfrm>
            <a:off x="2066760" y="4321200"/>
            <a:ext cx="4776000" cy="1288320"/>
          </a:xfrm>
          <a:prstGeom prst="rect">
            <a:avLst/>
          </a:prstGeom>
        </p:spPr>
        <p:txBody>
          <a:bodyPr spcFirstLastPara="1" wrap="square" lIns="146280" tIns="146280" rIns="146280" bIns="14628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2.png"/><Relationship Id="rId5" Type="http://schemas.openxmlformats.org/officeDocument/2006/relationships/image" Target="../media/image31.jpeg"/><Relationship Id="rId4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4.png"/><Relationship Id="rId7" Type="http://schemas.openxmlformats.org/officeDocument/2006/relationships/image" Target="../media/image4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25.png"/><Relationship Id="rId9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48.jpeg"/><Relationship Id="rId7" Type="http://schemas.openxmlformats.org/officeDocument/2006/relationships/image" Target="../media/image5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1.png"/><Relationship Id="rId5" Type="http://schemas.openxmlformats.org/officeDocument/2006/relationships/image" Target="../media/image50.jpeg"/><Relationship Id="rId10" Type="http://schemas.openxmlformats.org/officeDocument/2006/relationships/image" Target="../media/image55.jpeg"/><Relationship Id="rId4" Type="http://schemas.openxmlformats.org/officeDocument/2006/relationships/image" Target="../media/image49.jpeg"/><Relationship Id="rId9" Type="http://schemas.openxmlformats.org/officeDocument/2006/relationships/image" Target="../media/image5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1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4.png"/><Relationship Id="rId9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4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11.png"/><Relationship Id="rId9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078;p7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-3568727" y="-1765739"/>
            <a:ext cx="11372657" cy="865375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 0"/>
          <p:cNvSpPr/>
          <p:nvPr/>
        </p:nvSpPr>
        <p:spPr>
          <a:xfrm>
            <a:off x="1274682" y="3018354"/>
            <a:ext cx="7594997" cy="43036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5400"/>
              </a:lnSpc>
              <a:buNone/>
            </a:pP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Проект: </a:t>
            </a:r>
            <a:endParaRPr lang="ru-RU" sz="4800" b="1" dirty="0" smtClean="0">
              <a:solidFill>
                <a:srgbClr val="FF0000"/>
              </a:solidFill>
              <a:latin typeface="Times New Roman" panose="02020603050405020304" pitchFamily="18" charset="0"/>
              <a:ea typeface="Montserrat Bold" pitchFamily="34" charset="-122"/>
              <a:cs typeface="Times New Roman" panose="02020603050405020304" pitchFamily="18" charset="0"/>
            </a:endParaRPr>
          </a:p>
          <a:p>
            <a:pPr marL="0" indent="0" algn="ctr">
              <a:lnSpc>
                <a:spcPts val="5400"/>
              </a:lnSpc>
              <a:buNone/>
            </a:pPr>
            <a:r>
              <a:rPr lang="en-US" sz="4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«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Творческая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мастерская</a:t>
            </a:r>
            <a:r>
              <a:rPr lang="ru-RU" sz="4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»</a:t>
            </a:r>
            <a:r>
              <a:rPr lang="en-US" sz="4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 </a:t>
            </a:r>
            <a:endParaRPr lang="ru-RU" sz="4800" b="1" dirty="0" smtClean="0">
              <a:solidFill>
                <a:srgbClr val="FF0000"/>
              </a:solidFill>
              <a:latin typeface="Times New Roman" panose="02020603050405020304" pitchFamily="18" charset="0"/>
              <a:ea typeface="Montserrat Bold" pitchFamily="34" charset="-122"/>
              <a:cs typeface="Times New Roman" panose="02020603050405020304" pitchFamily="18" charset="0"/>
            </a:endParaRPr>
          </a:p>
          <a:p>
            <a:pPr algn="ctr">
              <a:lnSpc>
                <a:spcPts val="5400"/>
              </a:lnSpc>
            </a:pP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«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Школа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добрых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сказок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»</a:t>
            </a:r>
            <a:endParaRPr lang="en-US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ts val="5400"/>
              </a:lnSpc>
              <a:buNone/>
            </a:pPr>
            <a:endParaRPr lang="en-US" sz="4350" dirty="0"/>
          </a:p>
        </p:txBody>
      </p:sp>
      <p:sp>
        <p:nvSpPr>
          <p:cNvPr id="5" name="Text 2"/>
          <p:cNvSpPr/>
          <p:nvPr/>
        </p:nvSpPr>
        <p:spPr>
          <a:xfrm>
            <a:off x="774502" y="3448169"/>
            <a:ext cx="7594997" cy="3540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774502" y="4051102"/>
            <a:ext cx="7594997" cy="3540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774502" y="4654034"/>
            <a:ext cx="7594997" cy="3540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774502" y="5256967"/>
            <a:ext cx="7594997" cy="3540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740282" y="6187100"/>
            <a:ext cx="7918085" cy="17215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Source Sans 3" pitchFamily="34" charset="-122"/>
                <a:cs typeface="Times New Roman" panose="02020603050405020304" pitchFamily="18" charset="0"/>
              </a:rPr>
              <a:t>Школьный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Source Sans 3" pitchFamily="34" charset="-122"/>
                <a:cs typeface="Times New Roman" panose="02020603050405020304" pitchFamily="18" charset="0"/>
              </a:rPr>
              <a:t>Совет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Source Sans 3" pitchFamily="34" charset="-122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Source Sans 3" pitchFamily="34" charset="-122"/>
                <a:cs typeface="Times New Roman" panose="02020603050405020304" pitchFamily="18" charset="0"/>
              </a:rPr>
              <a:t>Старшеклассников</a:t>
            </a:r>
            <a:endParaRPr lang="ru-RU" sz="2400" b="1" dirty="0" smtClean="0">
              <a:solidFill>
                <a:srgbClr val="0000FF"/>
              </a:solidFill>
              <a:latin typeface="Times New Roman" panose="02020603050405020304" pitchFamily="18" charset="0"/>
              <a:ea typeface="Source Sans 3" pitchFamily="34" charset="-122"/>
              <a:cs typeface="Times New Roman" panose="02020603050405020304" pitchFamily="18" charset="0"/>
            </a:endParaRPr>
          </a:p>
          <a:p>
            <a:pPr marL="0" indent="0" algn="r">
              <a:lnSpc>
                <a:spcPts val="2750"/>
              </a:lnSpc>
              <a:buNone/>
            </a:pPr>
            <a:r>
              <a:rPr 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Source Sans 3" pitchFamily="34" charset="-122"/>
                <a:cs typeface="Times New Roman" panose="02020603050405020304" pitchFamily="18" charset="0"/>
              </a:rPr>
              <a:t>МАОУ</a:t>
            </a:r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Source Sans 3" pitchFamily="34" charset="-122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Source Sans 3" pitchFamily="34" charset="-122"/>
                <a:cs typeface="Times New Roman" panose="02020603050405020304" pitchFamily="18" charset="0"/>
              </a:rPr>
              <a:t>СОШ № 145 </a:t>
            </a:r>
            <a:endParaRPr lang="ru-RU" sz="2400" b="1" dirty="0" smtClean="0">
              <a:solidFill>
                <a:srgbClr val="0000FF"/>
              </a:solidFill>
              <a:latin typeface="Times New Roman" panose="02020603050405020304" pitchFamily="18" charset="0"/>
              <a:ea typeface="Source Sans 3" pitchFamily="34" charset="-122"/>
              <a:cs typeface="Times New Roman" panose="02020603050405020304" pitchFamily="18" charset="0"/>
            </a:endParaRPr>
          </a:p>
          <a:p>
            <a:pPr marL="0" indent="0" algn="r">
              <a:lnSpc>
                <a:spcPts val="2750"/>
              </a:lnSpc>
              <a:buNone/>
            </a:pPr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Source Sans 3" pitchFamily="34" charset="-122"/>
                <a:cs typeface="Times New Roman" panose="02020603050405020304" pitchFamily="18" charset="0"/>
              </a:rPr>
              <a:t>с 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Source Sans 3" pitchFamily="34" charset="-122"/>
                <a:cs typeface="Times New Roman" panose="02020603050405020304" pitchFamily="18" charset="0"/>
              </a:rPr>
              <a:t>углубленным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Source Sans 3" pitchFamily="34" charset="-122"/>
                <a:cs typeface="Times New Roman" panose="02020603050405020304" pitchFamily="18" charset="0"/>
              </a:rPr>
              <a:t>изучением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Source Sans 3" pitchFamily="34" charset="-122"/>
                <a:cs typeface="Times New Roman" panose="02020603050405020304" pitchFamily="18" charset="0"/>
              </a:rPr>
              <a:t> </a:t>
            </a:r>
            <a:endParaRPr lang="ru-RU" sz="2400" b="1" dirty="0" smtClean="0">
              <a:solidFill>
                <a:srgbClr val="0000FF"/>
              </a:solidFill>
              <a:latin typeface="Times New Roman" panose="02020603050405020304" pitchFamily="18" charset="0"/>
              <a:ea typeface="Source Sans 3" pitchFamily="34" charset="-122"/>
              <a:cs typeface="Times New Roman" panose="02020603050405020304" pitchFamily="18" charset="0"/>
            </a:endParaRPr>
          </a:p>
          <a:p>
            <a:pPr marL="0" indent="0" algn="r">
              <a:lnSpc>
                <a:spcPts val="2750"/>
              </a:lnSpc>
              <a:buNone/>
            </a:pPr>
            <a:r>
              <a:rPr 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Source Sans 3" pitchFamily="34" charset="-122"/>
                <a:cs typeface="Times New Roman" panose="02020603050405020304" pitchFamily="18" charset="0"/>
              </a:rPr>
              <a:t>отдельных</a:t>
            </a:r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Source Sans 3" pitchFamily="34" charset="-122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Source Sans 3" pitchFamily="34" charset="-122"/>
                <a:cs typeface="Times New Roman" panose="02020603050405020304" pitchFamily="18" charset="0"/>
              </a:rPr>
              <a:t>предметов</a:t>
            </a:r>
            <a:endParaRPr lang="en-US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 descr="\\192.168.2.245\145\Влада Евгеньевна\Логотип школы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5587" y="254926"/>
            <a:ext cx="2967018" cy="248475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7545" y="0"/>
            <a:ext cx="5712855" cy="8160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76;p7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1746346">
            <a:off x="613014" y="-501002"/>
            <a:ext cx="14797850" cy="1050866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4794384" y="161670"/>
            <a:ext cx="6571735" cy="75116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5550"/>
              </a:lnSpc>
            </a:pP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Этапы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реализации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проекта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ea typeface="Montserrat Bold" pitchFamily="34" charset="-122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91574" y="2290723"/>
            <a:ext cx="93510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594933" y="314632"/>
            <a:ext cx="10141160" cy="29484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</a:pPr>
            <a:r>
              <a:rPr lang="ru-RU" sz="2000" b="1" dirty="0" smtClean="0"/>
              <a:t> </a:t>
            </a:r>
            <a:endParaRPr lang="ru-RU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spcBef>
                <a:spcPct val="20000"/>
              </a:spcBef>
            </a:pPr>
            <a:endParaRPr lang="ru-RU" sz="20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spcBef>
                <a:spcPct val="20000"/>
              </a:spcBef>
            </a:pPr>
            <a:endParaRPr lang="ru-RU" sz="20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Мастер-класс   «Герои сказок», где воспитанники детских  садов №505, №450  могут создать своими  руками   героев сказки по шаблону- аппликации, рисунок и др.</a:t>
            </a:r>
          </a:p>
          <a:p>
            <a:pPr algn="ctr"/>
            <a:r>
              <a:rPr lang="ru-RU" sz="2800" b="1" dirty="0" smtClean="0"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   </a:t>
            </a:r>
            <a:endParaRPr lang="ru-RU" sz="2800" b="1" dirty="0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9259" y="3263131"/>
            <a:ext cx="4731880" cy="31482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93539" y="7209791"/>
            <a:ext cx="902825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    4</a:t>
            </a:r>
            <a:r>
              <a:rPr lang="ru-RU" sz="2000" b="1" dirty="0"/>
              <a:t>. «АРТ-неделя»</a:t>
            </a:r>
          </a:p>
          <a:p>
            <a:pPr algn="ctr"/>
            <a:r>
              <a:rPr lang="ru-RU" sz="2000" b="1" dirty="0" smtClean="0">
                <a:solidFill>
                  <a:srgbClr val="D73AD7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              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06592" y="3263131"/>
            <a:ext cx="73152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                               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Февраль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2026 г.</a:t>
            </a:r>
          </a:p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              Март 2026 г.</a:t>
            </a:r>
          </a:p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                  Апрель 2026 г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              Май 2026 г.</a:t>
            </a:r>
          </a:p>
        </p:txBody>
      </p:sp>
      <p:grpSp>
        <p:nvGrpSpPr>
          <p:cNvPr id="11" name="Группа 10"/>
          <p:cNvGrpSpPr/>
          <p:nvPr/>
        </p:nvGrpSpPr>
        <p:grpSpPr>
          <a:xfrm>
            <a:off x="15778" y="6466"/>
            <a:ext cx="3851706" cy="8223133"/>
            <a:chOff x="15778" y="6466"/>
            <a:chExt cx="3851706" cy="8223133"/>
          </a:xfrm>
        </p:grpSpPr>
        <p:pic>
          <p:nvPicPr>
            <p:cNvPr id="13" name="Picture 2" descr="C:\Users\Виталий\Desktop\photo_2026-01-26_22-13-03.jpg"/>
            <p:cNvPicPr>
              <a:picLocks noChangeAspect="1" noChangeArrowheads="1"/>
            </p:cNvPicPr>
            <p:nvPr/>
          </p:nvPicPr>
          <p:blipFill>
            <a:blip r:embed="rId4"/>
            <a:srcRect r="23937"/>
            <a:stretch>
              <a:fillRect/>
            </a:stretch>
          </p:blipFill>
          <p:spPr bwMode="auto">
            <a:xfrm>
              <a:off x="15778" y="6466"/>
              <a:ext cx="2995436" cy="8223133"/>
            </a:xfrm>
            <a:prstGeom prst="rect">
              <a:avLst/>
            </a:prstGeom>
            <a:noFill/>
          </p:spPr>
        </p:pic>
        <p:pic>
          <p:nvPicPr>
            <p:cNvPr id="14" name="Image 0" descr="preencoded.png"/>
            <p:cNvPicPr>
              <a:picLocks noChangeAspect="1"/>
            </p:cNvPicPr>
            <p:nvPr/>
          </p:nvPicPr>
          <p:blipFill>
            <a:blip r:embed="rId5"/>
            <a:srcRect l="69585" b="927"/>
            <a:stretch>
              <a:fillRect/>
            </a:stretch>
          </p:blipFill>
          <p:spPr>
            <a:xfrm>
              <a:off x="2579030" y="6467"/>
              <a:ext cx="1288454" cy="822313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87783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oogle Shape;1082;p7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378577">
            <a:off x="-56807" y="-957154"/>
            <a:ext cx="8591340" cy="6511896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Прямоугольник 58"/>
          <p:cNvSpPr/>
          <p:nvPr/>
        </p:nvSpPr>
        <p:spPr>
          <a:xfrm>
            <a:off x="4511165" y="161670"/>
            <a:ext cx="6571734" cy="75116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5550"/>
              </a:lnSpc>
            </a:pP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ea typeface="Montserrat Bold" pitchFamily="34" charset="-122"/>
                <a:cs typeface="Times New Roman" pitchFamily="18" charset="0"/>
              </a:rPr>
              <a:t>Этапы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ea typeface="Montserrat Bold" pitchFamily="34" charset="-122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ea typeface="Montserrat Bold" pitchFamily="34" charset="-122"/>
                <a:cs typeface="Times New Roman" pitchFamily="18" charset="0"/>
              </a:rPr>
              <a:t>реализации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ea typeface="Montserrat Bold" pitchFamily="34" charset="-122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ea typeface="Montserrat Bold" pitchFamily="34" charset="-122"/>
                <a:cs typeface="Times New Roman" pitchFamily="18" charset="0"/>
              </a:rPr>
              <a:t>проекта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ea typeface="Montserrat Bold" pitchFamily="34" charset="-122"/>
              <a:cs typeface="Times New Roman" pitchFamily="18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2691574" y="2290723"/>
            <a:ext cx="93510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/>
          </a:p>
        </p:txBody>
      </p:sp>
      <p:sp>
        <p:nvSpPr>
          <p:cNvPr id="61" name="Прямоугольник 60"/>
          <p:cNvSpPr/>
          <p:nvPr/>
        </p:nvSpPr>
        <p:spPr>
          <a:xfrm>
            <a:off x="3867484" y="767229"/>
            <a:ext cx="1014116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</a:pPr>
            <a:r>
              <a:rPr lang="ru-RU" sz="2000" b="1" dirty="0" smtClean="0"/>
              <a:t> </a:t>
            </a:r>
            <a:endParaRPr lang="ru-RU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«АРТ-неделя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»-  совместное создание  с дошкольниками    уникальной сказки, игровых кукол и кукольного спектакля, где артистами выступят дети.</a:t>
            </a:r>
          </a:p>
          <a:p>
            <a:pPr marL="342900" indent="-342900">
              <a:spcBef>
                <a:spcPct val="20000"/>
              </a:spcBef>
            </a:pPr>
            <a:endParaRPr lang="ru-RU" sz="20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                                     </a:t>
            </a:r>
            <a:endParaRPr lang="ru-RU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393539" y="7209791"/>
            <a:ext cx="902825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    4</a:t>
            </a:r>
            <a:r>
              <a:rPr lang="ru-RU" sz="2000" b="1" dirty="0"/>
              <a:t>. «АРТ-неделя»</a:t>
            </a:r>
          </a:p>
          <a:p>
            <a:pPr algn="ctr"/>
            <a:r>
              <a:rPr lang="ru-RU" sz="2000" b="1" dirty="0" smtClean="0">
                <a:solidFill>
                  <a:srgbClr val="D73AD7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              </a:t>
            </a:r>
            <a:endParaRPr lang="ru-RU" dirty="0"/>
          </a:p>
        </p:txBody>
      </p:sp>
      <p:pic>
        <p:nvPicPr>
          <p:cNvPr id="63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1105" y="3607300"/>
            <a:ext cx="4556312" cy="33278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5" name="Прямоугольник 64"/>
          <p:cNvSpPr/>
          <p:nvPr/>
        </p:nvSpPr>
        <p:spPr>
          <a:xfrm>
            <a:off x="3210339" y="2290231"/>
            <a:ext cx="73152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                               </a:t>
            </a:r>
            <a:endParaRPr lang="ru-RU" sz="2800" b="1" dirty="0" smtClean="0">
              <a:solidFill>
                <a:srgbClr val="C00000"/>
              </a:solidFill>
              <a:latin typeface="Times New Roman" panose="02020603050405020304" pitchFamily="18" charset="0"/>
              <a:ea typeface="Montserrat Bold" pitchFamily="34" charset="-122"/>
              <a:cs typeface="Times New Roman" panose="02020603050405020304" pitchFamily="18" charset="0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5482779" y="4552389"/>
            <a:ext cx="20196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Май 2026 г.</a:t>
            </a:r>
            <a:endParaRPr lang="ru-RU" sz="2800" dirty="0"/>
          </a:p>
        </p:txBody>
      </p:sp>
      <p:grpSp>
        <p:nvGrpSpPr>
          <p:cNvPr id="67" name="Группа 66"/>
          <p:cNvGrpSpPr/>
          <p:nvPr/>
        </p:nvGrpSpPr>
        <p:grpSpPr>
          <a:xfrm>
            <a:off x="15778" y="6466"/>
            <a:ext cx="3851706" cy="8223133"/>
            <a:chOff x="15778" y="6466"/>
            <a:chExt cx="3851706" cy="8223133"/>
          </a:xfrm>
        </p:grpSpPr>
        <p:pic>
          <p:nvPicPr>
            <p:cNvPr id="68" name="Picture 2" descr="C:\Users\Виталий\Desktop\photo_2026-01-26_22-13-03.jpg"/>
            <p:cNvPicPr>
              <a:picLocks noChangeAspect="1" noChangeArrowheads="1"/>
            </p:cNvPicPr>
            <p:nvPr/>
          </p:nvPicPr>
          <p:blipFill>
            <a:blip r:embed="rId5"/>
            <a:srcRect r="23937"/>
            <a:stretch>
              <a:fillRect/>
            </a:stretch>
          </p:blipFill>
          <p:spPr bwMode="auto">
            <a:xfrm>
              <a:off x="15778" y="6466"/>
              <a:ext cx="2995436" cy="8223133"/>
            </a:xfrm>
            <a:prstGeom prst="rect">
              <a:avLst/>
            </a:prstGeom>
            <a:noFill/>
          </p:spPr>
        </p:pic>
        <p:pic>
          <p:nvPicPr>
            <p:cNvPr id="69" name="Image 0" descr="preencoded.png"/>
            <p:cNvPicPr>
              <a:picLocks noChangeAspect="1"/>
            </p:cNvPicPr>
            <p:nvPr/>
          </p:nvPicPr>
          <p:blipFill>
            <a:blip r:embed="rId6"/>
            <a:srcRect l="69585" b="927"/>
            <a:stretch>
              <a:fillRect/>
            </a:stretch>
          </p:blipFill>
          <p:spPr>
            <a:xfrm>
              <a:off x="2579030" y="6467"/>
              <a:ext cx="1288454" cy="8223132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oogle Shape;1082;p7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378577">
            <a:off x="-56807" y="-957154"/>
            <a:ext cx="8591340" cy="6511896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Text 0"/>
          <p:cNvSpPr/>
          <p:nvPr/>
        </p:nvSpPr>
        <p:spPr>
          <a:xfrm>
            <a:off x="4655106" y="612934"/>
            <a:ext cx="5320070" cy="6055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750"/>
              </a:lnSpc>
              <a:buNone/>
            </a:pP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Результаты проекта</a:t>
            </a:r>
            <a:endParaRPr lang="en-US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Shape 1"/>
          <p:cNvSpPr/>
          <p:nvPr/>
        </p:nvSpPr>
        <p:spPr>
          <a:xfrm>
            <a:off x="678180" y="1799749"/>
            <a:ext cx="4295537" cy="2980015"/>
          </a:xfrm>
          <a:prstGeom prst="roundRect">
            <a:avLst>
              <a:gd name="adj" fmla="val 3682"/>
            </a:avLst>
          </a:prstGeom>
          <a:solidFill>
            <a:srgbClr val="FFFFFF"/>
          </a:solidFill>
          <a:ln/>
          <a:effectLst>
            <a:outerShdw dist="17780" dir="2700000" algn="bl" rotWithShape="0">
              <a:srgbClr val="D8D4D4">
                <a:alpha val="100000"/>
              </a:srgbClr>
            </a:outerShdw>
          </a:effectLst>
        </p:spPr>
      </p:sp>
      <p:pic>
        <p:nvPicPr>
          <p:cNvPr id="34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179" y="1463397"/>
            <a:ext cx="4295537" cy="91440"/>
          </a:xfrm>
          <a:prstGeom prst="rect">
            <a:avLst/>
          </a:prstGeom>
        </p:spPr>
      </p:pic>
      <p:pic>
        <p:nvPicPr>
          <p:cNvPr id="35" name="Image 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35317" y="1509117"/>
            <a:ext cx="581263" cy="581263"/>
          </a:xfrm>
          <a:prstGeom prst="rect">
            <a:avLst/>
          </a:prstGeom>
        </p:spPr>
      </p:pic>
      <p:sp>
        <p:nvSpPr>
          <p:cNvPr id="36" name="Text 2"/>
          <p:cNvSpPr/>
          <p:nvPr/>
        </p:nvSpPr>
        <p:spPr>
          <a:xfrm>
            <a:off x="857250" y="1939051"/>
            <a:ext cx="3797856" cy="3026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50"/>
              </a:lnSpc>
              <a:buNone/>
            </a:pP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Создание творческой среды</a:t>
            </a:r>
            <a:endParaRPr lang="en-US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 3"/>
          <p:cNvSpPr/>
          <p:nvPr/>
        </p:nvSpPr>
        <p:spPr>
          <a:xfrm>
            <a:off x="792719" y="2359639"/>
            <a:ext cx="3862387" cy="18602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b="1" i="1" dirty="0">
                <a:latin typeface="Times New Roman" panose="02020603050405020304" pitchFamily="18" charset="0"/>
                <a:ea typeface="Source Sans 3" pitchFamily="34" charset="-122"/>
                <a:cs typeface="Times New Roman" panose="02020603050405020304" pitchFamily="18" charset="0"/>
              </a:rPr>
              <a:t>для полноценного освоения культурных, нравственных ценностей, транслируемых посредством кукольного спектакля, литературного текста, расширяющие возможности и формы коммуникации дошкольнико</a:t>
            </a:r>
            <a:r>
              <a:rPr lang="en-US" dirty="0">
                <a:latin typeface="Times New Roman" panose="02020603050405020304" pitchFamily="18" charset="0"/>
                <a:ea typeface="Source Sans 3" pitchFamily="34" charset="-122"/>
                <a:cs typeface="Times New Roman" panose="02020603050405020304" pitchFamily="18" charset="0"/>
              </a:rPr>
              <a:t>в.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Shape 4"/>
          <p:cNvSpPr/>
          <p:nvPr/>
        </p:nvSpPr>
        <p:spPr>
          <a:xfrm>
            <a:off x="5070514" y="1776889"/>
            <a:ext cx="4295537" cy="2980015"/>
          </a:xfrm>
          <a:prstGeom prst="roundRect">
            <a:avLst>
              <a:gd name="adj" fmla="val 3682"/>
            </a:avLst>
          </a:prstGeom>
          <a:solidFill>
            <a:srgbClr val="FFFFFF"/>
          </a:solidFill>
          <a:ln/>
          <a:effectLst>
            <a:outerShdw dist="17780" dir="2700000" algn="bl" rotWithShape="0">
              <a:srgbClr val="D8D4D4">
                <a:alpha val="100000"/>
              </a:srgbClr>
            </a:outerShdw>
          </a:effectLst>
        </p:spPr>
      </p:sp>
      <p:pic>
        <p:nvPicPr>
          <p:cNvPr id="39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67432" y="1523282"/>
            <a:ext cx="4295537" cy="91440"/>
          </a:xfrm>
          <a:prstGeom prst="rect">
            <a:avLst/>
          </a:prstGeom>
        </p:spPr>
      </p:pic>
      <p:pic>
        <p:nvPicPr>
          <p:cNvPr id="40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24568" y="1509117"/>
            <a:ext cx="581263" cy="581263"/>
          </a:xfrm>
          <a:prstGeom prst="rect">
            <a:avLst/>
          </a:prstGeom>
        </p:spPr>
      </p:pic>
      <p:sp>
        <p:nvSpPr>
          <p:cNvPr id="41" name="Text 5"/>
          <p:cNvSpPr/>
          <p:nvPr/>
        </p:nvSpPr>
        <p:spPr>
          <a:xfrm>
            <a:off x="5654099" y="1922398"/>
            <a:ext cx="3128367" cy="3026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50"/>
              </a:lnSpc>
              <a:buNone/>
            </a:pP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Создание конкуренции</a:t>
            </a:r>
            <a:endParaRPr lang="en-US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Text 6"/>
          <p:cNvSpPr/>
          <p:nvPr/>
        </p:nvSpPr>
        <p:spPr>
          <a:xfrm>
            <a:off x="5316022" y="2473838"/>
            <a:ext cx="3862387" cy="9301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b="1" i="1" dirty="0">
                <a:latin typeface="Times New Roman" panose="02020603050405020304" pitchFamily="18" charset="0"/>
                <a:ea typeface="Source Sans 3" pitchFamily="34" charset="-122"/>
                <a:cs typeface="Times New Roman" panose="02020603050405020304" pitchFamily="18" charset="0"/>
              </a:rPr>
              <a:t>производителям мультфильмов, компьютерных игр, которые пока имеют доминирующее </a:t>
            </a:r>
            <a:r>
              <a:rPr lang="en-US" b="1" i="1" dirty="0" err="1">
                <a:latin typeface="Times New Roman" panose="02020603050405020304" pitchFamily="18" charset="0"/>
                <a:ea typeface="Source Sans 3" pitchFamily="34" charset="-122"/>
                <a:cs typeface="Times New Roman" panose="02020603050405020304" pitchFamily="18" charset="0"/>
              </a:rPr>
              <a:t>влияние</a:t>
            </a:r>
            <a:r>
              <a:rPr lang="en-US" b="1" i="1" dirty="0">
                <a:latin typeface="Times New Roman" panose="02020603050405020304" pitchFamily="18" charset="0"/>
                <a:ea typeface="Source Sans 3" pitchFamily="34" charset="-122"/>
                <a:cs typeface="Times New Roman" panose="02020603050405020304" pitchFamily="18" charset="0"/>
              </a:rPr>
              <a:t> </a:t>
            </a:r>
            <a:endParaRPr lang="ru-RU" b="1" i="1" dirty="0" smtClean="0">
              <a:latin typeface="Times New Roman" panose="02020603050405020304" pitchFamily="18" charset="0"/>
              <a:ea typeface="Source Sans 3" pitchFamily="34" charset="-122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b="1" i="1" dirty="0" err="1" smtClean="0">
                <a:latin typeface="Times New Roman" panose="02020603050405020304" pitchFamily="18" charset="0"/>
                <a:ea typeface="Source Sans 3" pitchFamily="34" charset="-122"/>
                <a:cs typeface="Times New Roman" panose="02020603050405020304" pitchFamily="18" charset="0"/>
              </a:rPr>
              <a:t>на</a:t>
            </a:r>
            <a:r>
              <a:rPr lang="en-US" b="1" i="1" dirty="0" smtClean="0">
                <a:latin typeface="Times New Roman" panose="02020603050405020304" pitchFamily="18" charset="0"/>
                <a:ea typeface="Source Sans 3" pitchFamily="34" charset="-122"/>
                <a:cs typeface="Times New Roman" panose="02020603050405020304" pitchFamily="18" charset="0"/>
              </a:rPr>
              <a:t> </a:t>
            </a:r>
            <a:r>
              <a:rPr lang="en-US" b="1" i="1" dirty="0">
                <a:latin typeface="Times New Roman" panose="02020603050405020304" pitchFamily="18" charset="0"/>
                <a:ea typeface="Source Sans 3" pitchFamily="34" charset="-122"/>
                <a:cs typeface="Times New Roman" panose="02020603050405020304" pitchFamily="18" charset="0"/>
              </a:rPr>
              <a:t>детей.</a:t>
            </a: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Shape 7"/>
          <p:cNvSpPr/>
          <p:nvPr/>
        </p:nvSpPr>
        <p:spPr>
          <a:xfrm>
            <a:off x="9975176" y="1776889"/>
            <a:ext cx="4295537" cy="2980015"/>
          </a:xfrm>
          <a:prstGeom prst="roundRect">
            <a:avLst>
              <a:gd name="adj" fmla="val 3682"/>
            </a:avLst>
          </a:prstGeom>
          <a:solidFill>
            <a:srgbClr val="FFFFFF"/>
          </a:solidFill>
          <a:ln/>
          <a:effectLst>
            <a:outerShdw dist="17780" dir="2700000" algn="bl" rotWithShape="0">
              <a:srgbClr val="D8D4D4">
                <a:alpha val="100000"/>
              </a:srgbClr>
            </a:outerShdw>
          </a:effectLst>
        </p:spPr>
      </p:sp>
      <p:pic>
        <p:nvPicPr>
          <p:cNvPr id="44" name="Image 4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56622" y="1509117"/>
            <a:ext cx="4295537" cy="91440"/>
          </a:xfrm>
          <a:prstGeom prst="rect">
            <a:avLst/>
          </a:prstGeom>
        </p:spPr>
      </p:pic>
      <p:pic>
        <p:nvPicPr>
          <p:cNvPr id="45" name="Image 5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13820" y="1509117"/>
            <a:ext cx="581263" cy="581263"/>
          </a:xfrm>
          <a:prstGeom prst="rect">
            <a:avLst/>
          </a:prstGeom>
        </p:spPr>
      </p:pic>
      <p:sp>
        <p:nvSpPr>
          <p:cNvPr id="46" name="Text 8"/>
          <p:cNvSpPr/>
          <p:nvPr/>
        </p:nvSpPr>
        <p:spPr>
          <a:xfrm>
            <a:off x="10186842" y="1984449"/>
            <a:ext cx="3058120" cy="3026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50"/>
              </a:lnSpc>
              <a:buNone/>
            </a:pP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Социальная адаптация</a:t>
            </a:r>
            <a:endParaRPr lang="en-US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Text 9"/>
          <p:cNvSpPr/>
          <p:nvPr/>
        </p:nvSpPr>
        <p:spPr>
          <a:xfrm>
            <a:off x="9873259" y="2453260"/>
            <a:ext cx="3862387" cy="9301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b="1" i="1" dirty="0">
                <a:latin typeface="Times New Roman" panose="02020603050405020304" pitchFamily="18" charset="0"/>
                <a:ea typeface="Source Sans 3" pitchFamily="34" charset="-122"/>
                <a:cs typeface="Times New Roman" panose="02020603050405020304" pitchFamily="18" charset="0"/>
              </a:rPr>
              <a:t>детей с ограниченными возможностями здоровья, снижение уровня психологической уязвимости</a:t>
            </a:r>
            <a:r>
              <a:rPr lang="en-US" dirty="0"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.</a:t>
            </a:r>
            <a:endParaRPr lang="en-US" dirty="0"/>
          </a:p>
        </p:txBody>
      </p:sp>
      <p:sp>
        <p:nvSpPr>
          <p:cNvPr id="48" name="Shape 10"/>
          <p:cNvSpPr/>
          <p:nvPr/>
        </p:nvSpPr>
        <p:spPr>
          <a:xfrm>
            <a:off x="678180" y="5264110"/>
            <a:ext cx="6540103" cy="2352556"/>
          </a:xfrm>
          <a:prstGeom prst="roundRect">
            <a:avLst>
              <a:gd name="adj" fmla="val 4664"/>
            </a:avLst>
          </a:prstGeom>
          <a:solidFill>
            <a:srgbClr val="FFFFFF"/>
          </a:solidFill>
          <a:ln/>
          <a:effectLst>
            <a:outerShdw dist="17780" dir="2700000" algn="bl" rotWithShape="0">
              <a:srgbClr val="D8D4D4">
                <a:alpha val="100000"/>
              </a:srgbClr>
            </a:outerShdw>
          </a:effectLst>
        </p:spPr>
      </p:sp>
      <p:pic>
        <p:nvPicPr>
          <p:cNvPr id="49" name="Image 6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8180" y="4970694"/>
            <a:ext cx="6540103" cy="91440"/>
          </a:xfrm>
          <a:prstGeom prst="rect">
            <a:avLst/>
          </a:prstGeom>
        </p:spPr>
      </p:pic>
      <p:pic>
        <p:nvPicPr>
          <p:cNvPr id="50" name="Image 7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57600" y="4973479"/>
            <a:ext cx="581263" cy="581263"/>
          </a:xfrm>
          <a:prstGeom prst="rect">
            <a:avLst/>
          </a:prstGeom>
        </p:spPr>
      </p:pic>
      <p:sp>
        <p:nvSpPr>
          <p:cNvPr id="51" name="Text 11"/>
          <p:cNvSpPr/>
          <p:nvPr/>
        </p:nvSpPr>
        <p:spPr>
          <a:xfrm>
            <a:off x="2535317" y="5403413"/>
            <a:ext cx="2735699" cy="3026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50"/>
              </a:lnSpc>
              <a:buNone/>
            </a:pP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Совершенствование</a:t>
            </a:r>
            <a:endParaRPr lang="en-US" sz="19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Text 12"/>
          <p:cNvSpPr/>
          <p:nvPr/>
        </p:nvSpPr>
        <p:spPr>
          <a:xfrm>
            <a:off x="678179" y="5896094"/>
            <a:ext cx="6106954" cy="3100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b="1" i="1" dirty="0">
                <a:latin typeface="Times New Roman" panose="02020603050405020304" pitchFamily="18" charset="0"/>
                <a:ea typeface="Source Sans 3" pitchFamily="34" charset="-122"/>
                <a:cs typeface="Times New Roman" panose="02020603050405020304" pitchFamily="18" charset="0"/>
              </a:rPr>
              <a:t>у дошкольников всех видов речевой деятельности</a:t>
            </a:r>
            <a:r>
              <a:rPr lang="en-US" dirty="0"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.</a:t>
            </a:r>
            <a:endParaRPr lang="en-US" dirty="0"/>
          </a:p>
        </p:txBody>
      </p:sp>
      <p:sp>
        <p:nvSpPr>
          <p:cNvPr id="53" name="Shape 13"/>
          <p:cNvSpPr/>
          <p:nvPr/>
        </p:nvSpPr>
        <p:spPr>
          <a:xfrm>
            <a:off x="7411998" y="5264110"/>
            <a:ext cx="6540222" cy="2352556"/>
          </a:xfrm>
          <a:prstGeom prst="roundRect">
            <a:avLst>
              <a:gd name="adj" fmla="val 4664"/>
            </a:avLst>
          </a:prstGeom>
          <a:solidFill>
            <a:srgbClr val="FFFFFF"/>
          </a:solidFill>
          <a:ln/>
          <a:effectLst>
            <a:outerShdw dist="17780" dir="2700000" algn="bl" rotWithShape="0">
              <a:srgbClr val="D8D4D4">
                <a:alpha val="100000"/>
              </a:srgbClr>
            </a:outerShdw>
          </a:effectLst>
        </p:spPr>
      </p:sp>
      <p:pic>
        <p:nvPicPr>
          <p:cNvPr id="54" name="Image 8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11998" y="4988223"/>
            <a:ext cx="6540222" cy="91440"/>
          </a:xfrm>
          <a:prstGeom prst="rect">
            <a:avLst/>
          </a:prstGeom>
        </p:spPr>
      </p:pic>
      <p:pic>
        <p:nvPicPr>
          <p:cNvPr id="55" name="Image 9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91418" y="4973479"/>
            <a:ext cx="581263" cy="581263"/>
          </a:xfrm>
          <a:prstGeom prst="rect">
            <a:avLst/>
          </a:prstGeom>
        </p:spPr>
      </p:pic>
      <p:sp>
        <p:nvSpPr>
          <p:cNvPr id="56" name="Text 14"/>
          <p:cNvSpPr/>
          <p:nvPr/>
        </p:nvSpPr>
        <p:spPr>
          <a:xfrm>
            <a:off x="7605831" y="5290780"/>
            <a:ext cx="6107073" cy="6053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350"/>
              </a:lnSpc>
              <a:buNone/>
            </a:pP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Развитие творческих и познавательных способностей</a:t>
            </a:r>
            <a:endParaRPr lang="en-US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Text 15"/>
          <p:cNvSpPr/>
          <p:nvPr/>
        </p:nvSpPr>
        <p:spPr>
          <a:xfrm>
            <a:off x="7707231" y="5896443"/>
            <a:ext cx="6107073" cy="9301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b="1" i="1" dirty="0">
                <a:latin typeface="Times New Roman" panose="02020603050405020304" pitchFamily="18" charset="0"/>
                <a:ea typeface="Source Sans 3" pitchFamily="34" charset="-122"/>
                <a:cs typeface="Times New Roman" panose="02020603050405020304" pitchFamily="18" charset="0"/>
              </a:rPr>
              <a:t>эмоциональной отзывчивости при просмотре кукольного спектакля, участия в беседе после спектакля, мастер-классах, а так же выступая в роли актеров.</a:t>
            </a: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082;p7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539810" y="217560"/>
            <a:ext cx="11090591" cy="88569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078;p7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-1571894" y="-635761"/>
            <a:ext cx="10588571" cy="829665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1353" y="1732776"/>
            <a:ext cx="9606987" cy="5928121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14812" y="217560"/>
            <a:ext cx="5320070" cy="6055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4750"/>
              </a:lnSpc>
            </a:pPr>
            <a:endParaRPr lang="en-US" sz="3600" b="1" u="sng" dirty="0">
              <a:solidFill>
                <a:srgbClr val="D73AD7"/>
              </a:solidFill>
              <a:latin typeface="Montserrat Bold" pitchFamily="34" charset="0"/>
              <a:ea typeface="Montserrat Bold" pitchFamily="34" charset="-122"/>
              <a:cs typeface="Montserrat Bold" pitchFamily="34" charset="-120"/>
            </a:endParaRPr>
          </a:p>
        </p:txBody>
      </p:sp>
      <p:sp>
        <p:nvSpPr>
          <p:cNvPr id="4" name="Text 1"/>
          <p:cNvSpPr/>
          <p:nvPr/>
        </p:nvSpPr>
        <p:spPr>
          <a:xfrm>
            <a:off x="3174361" y="2592189"/>
            <a:ext cx="2352873" cy="9685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Освоению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мира 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человеческих </a:t>
            </a: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чувств</a:t>
            </a:r>
            <a:endParaRPr lang="en-US" sz="13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1"/>
          <p:cNvSpPr/>
          <p:nvPr/>
        </p:nvSpPr>
        <p:spPr>
          <a:xfrm>
            <a:off x="6542539" y="2675200"/>
            <a:ext cx="1984891" cy="7431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Развитию</a:t>
            </a: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коммуникативных </a:t>
            </a: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навыков</a:t>
            </a:r>
            <a:endParaRPr lang="en-US" sz="13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1"/>
          <p:cNvSpPr/>
          <p:nvPr/>
        </p:nvSpPr>
        <p:spPr>
          <a:xfrm>
            <a:off x="9501720" y="2592189"/>
            <a:ext cx="2352873" cy="3847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Развитию </a:t>
            </a: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способности</a:t>
            </a: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сопереживанию</a:t>
            </a:r>
            <a:endParaRPr lang="en-US" sz="13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1"/>
          <p:cNvSpPr/>
          <p:nvPr/>
        </p:nvSpPr>
        <p:spPr>
          <a:xfrm>
            <a:off x="7930109" y="5544964"/>
            <a:ext cx="2352873" cy="9843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Социализации </a:t>
            </a: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</a:t>
            </a: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ОВЗ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8" name="Text 1"/>
          <p:cNvSpPr/>
          <p:nvPr/>
        </p:nvSpPr>
        <p:spPr>
          <a:xfrm>
            <a:off x="4596604" y="5652383"/>
            <a:ext cx="2352873" cy="3847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азвитию </a:t>
            </a: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речи</a:t>
            </a:r>
            <a:endParaRPr lang="en-US" sz="13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9698" y="4808463"/>
            <a:ext cx="3446891" cy="258769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847" y="5224303"/>
            <a:ext cx="3731800" cy="24365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16079" y="2540180"/>
            <a:ext cx="2340510" cy="17563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847" y="2295626"/>
            <a:ext cx="2401210" cy="24012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072370" y="409337"/>
            <a:ext cx="1260495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Данный проект поможет  приобщить детей к театрализованной деятельности, что способствует</a:t>
            </a: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2" descr="C:\Users\Uchitel\Desktop\апапа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057" y="1819842"/>
            <a:ext cx="815753" cy="8504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4133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082;p7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378577">
            <a:off x="-2941131" y="-3065675"/>
            <a:ext cx="20307709" cy="15543363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4630400" cy="178248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575459" y="1782485"/>
            <a:ext cx="3479363" cy="424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300"/>
              </a:lnSpc>
              <a:buNone/>
            </a:pP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Партнёры проекта</a:t>
            </a:r>
            <a:endParaRPr lang="en-US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41987" y="2206943"/>
            <a:ext cx="11189110" cy="5654125"/>
          </a:xfrm>
          <a:prstGeom prst="rect">
            <a:avLst/>
          </a:prstGeom>
        </p:spPr>
      </p:pic>
      <p:sp>
        <p:nvSpPr>
          <p:cNvPr id="6" name="Text 1"/>
          <p:cNvSpPr/>
          <p:nvPr/>
        </p:nvSpPr>
        <p:spPr>
          <a:xfrm>
            <a:off x="2431159" y="3234350"/>
            <a:ext cx="2352873" cy="3847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2800" b="1" dirty="0"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Библиотека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2"/>
          <p:cNvSpPr/>
          <p:nvPr/>
        </p:nvSpPr>
        <p:spPr>
          <a:xfrm>
            <a:off x="2431157" y="3842387"/>
            <a:ext cx="2352873" cy="6802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000" b="1" dirty="0">
                <a:latin typeface="Times New Roman" panose="02020603050405020304" pitchFamily="18" charset="0"/>
                <a:ea typeface="Source Sans 3" pitchFamily="34" charset="-122"/>
                <a:cs typeface="Times New Roman" panose="02020603050405020304" pitchFamily="18" charset="0"/>
              </a:rPr>
              <a:t>Информационная поддержка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3"/>
          <p:cNvSpPr/>
          <p:nvPr/>
        </p:nvSpPr>
        <p:spPr>
          <a:xfrm>
            <a:off x="6138764" y="3041982"/>
            <a:ext cx="2352872" cy="76947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800" b="1" dirty="0"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Методисты и воспитатели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4"/>
          <p:cNvSpPr/>
          <p:nvPr/>
        </p:nvSpPr>
        <p:spPr>
          <a:xfrm>
            <a:off x="6138704" y="3979564"/>
            <a:ext cx="2352872" cy="61557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000" b="1" dirty="0">
                <a:latin typeface="Times New Roman" panose="02020603050405020304" pitchFamily="18" charset="0"/>
                <a:ea typeface="Source Sans 3" pitchFamily="34" charset="-122"/>
                <a:cs typeface="Times New Roman" panose="02020603050405020304" pitchFamily="18" charset="0"/>
              </a:rPr>
              <a:t>Методическая помощь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5"/>
          <p:cNvSpPr/>
          <p:nvPr/>
        </p:nvSpPr>
        <p:spPr>
          <a:xfrm>
            <a:off x="10098752" y="3243255"/>
            <a:ext cx="2352872" cy="3847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2800" b="1" dirty="0"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Родители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6"/>
          <p:cNvSpPr/>
          <p:nvPr/>
        </p:nvSpPr>
        <p:spPr>
          <a:xfrm>
            <a:off x="10177410" y="3574251"/>
            <a:ext cx="2352872" cy="61557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buNone/>
            </a:pPr>
            <a:r>
              <a:rPr lang="en-US" sz="2000" b="1" dirty="0" err="1" smtClean="0">
                <a:latin typeface="Times New Roman" panose="02020603050405020304" pitchFamily="18" charset="0"/>
                <a:ea typeface="Source Sans 3" pitchFamily="34" charset="-122"/>
                <a:cs typeface="Times New Roman" panose="02020603050405020304" pitchFamily="18" charset="0"/>
              </a:rPr>
              <a:t>Материальн</a:t>
            </a:r>
            <a:r>
              <a:rPr lang="ru-RU" sz="2000" b="1" dirty="0" err="1" smtClean="0">
                <a:latin typeface="Times New Roman" panose="02020603050405020304" pitchFamily="18" charset="0"/>
                <a:ea typeface="Source Sans 3" pitchFamily="34" charset="-122"/>
                <a:cs typeface="Times New Roman" panose="02020603050405020304" pitchFamily="18" charset="0"/>
              </a:rPr>
              <a:t>ая</a:t>
            </a:r>
            <a:r>
              <a:rPr lang="en-US" sz="2000" b="1" dirty="0" smtClean="0">
                <a:latin typeface="Times New Roman" panose="02020603050405020304" pitchFamily="18" charset="0"/>
                <a:ea typeface="Source Sans 3" pitchFamily="34" charset="-122"/>
                <a:cs typeface="Times New Roman" panose="02020603050405020304" pitchFamily="18" charset="0"/>
              </a:rPr>
              <a:t> </a:t>
            </a:r>
            <a:r>
              <a:rPr lang="ru-RU" sz="2000" b="1" dirty="0"/>
              <a:t>(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нитки,  фетр, ткань и др.) </a:t>
            </a:r>
          </a:p>
        </p:txBody>
      </p:sp>
      <p:sp>
        <p:nvSpPr>
          <p:cNvPr id="15" name="Text 7"/>
          <p:cNvSpPr/>
          <p:nvPr/>
        </p:nvSpPr>
        <p:spPr>
          <a:xfrm>
            <a:off x="3841214" y="5837402"/>
            <a:ext cx="3030375" cy="76947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ru-RU" sz="2400" b="1" dirty="0" smtClean="0"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ДО </a:t>
            </a:r>
          </a:p>
          <a:p>
            <a:pPr marL="0" indent="0" algn="ctr">
              <a:buNone/>
            </a:pPr>
            <a:r>
              <a:rPr lang="en-US" sz="2400" b="1" dirty="0" smtClean="0"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«</a:t>
            </a:r>
            <a:r>
              <a:rPr lang="en-US" sz="2400" b="1" dirty="0" err="1" smtClean="0"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Волшебная</a:t>
            </a:r>
            <a:r>
              <a:rPr lang="en-US" sz="2400" b="1" dirty="0" smtClean="0"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нить»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8"/>
          <p:cNvSpPr/>
          <p:nvPr/>
        </p:nvSpPr>
        <p:spPr>
          <a:xfrm>
            <a:off x="4053244" y="6738279"/>
            <a:ext cx="2352873" cy="61557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000" b="1" dirty="0" err="1" smtClean="0">
                <a:latin typeface="Times New Roman" panose="02020603050405020304" pitchFamily="18" charset="0"/>
                <a:ea typeface="Source Sans 3" pitchFamily="34" charset="-122"/>
                <a:cs typeface="Times New Roman" panose="02020603050405020304" pitchFamily="18" charset="0"/>
              </a:rPr>
              <a:t>Консультаци</a:t>
            </a:r>
            <a:r>
              <a:rPr lang="ru-RU" sz="2000" b="1" dirty="0" err="1" smtClean="0">
                <a:latin typeface="Times New Roman" panose="02020603050405020304" pitchFamily="18" charset="0"/>
                <a:ea typeface="Source Sans 3" pitchFamily="34" charset="-122"/>
                <a:cs typeface="Times New Roman" panose="02020603050405020304" pitchFamily="18" charset="0"/>
              </a:rPr>
              <a:t>онная</a:t>
            </a:r>
            <a:r>
              <a:rPr lang="ru-RU" sz="2000" b="1" dirty="0" smtClean="0">
                <a:latin typeface="Times New Roman" panose="02020603050405020304" pitchFamily="18" charset="0"/>
                <a:ea typeface="Source Sans 3" pitchFamily="34" charset="-122"/>
                <a:cs typeface="Times New Roman" panose="02020603050405020304" pitchFamily="18" charset="0"/>
              </a:rPr>
              <a:t> помощь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9"/>
          <p:cNvSpPr/>
          <p:nvPr/>
        </p:nvSpPr>
        <p:spPr>
          <a:xfrm>
            <a:off x="8201302" y="5635521"/>
            <a:ext cx="2352872" cy="76947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ru-RU" sz="2800" b="1" dirty="0" smtClean="0"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Школа</a:t>
            </a:r>
          </a:p>
          <a:p>
            <a:pPr marL="0" indent="0" algn="ctr">
              <a:buNone/>
            </a:pPr>
            <a:r>
              <a:rPr lang="en-US" sz="2000" b="1" dirty="0" err="1" smtClean="0"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Сбор</a:t>
            </a:r>
            <a:r>
              <a:rPr lang="en-US" sz="2000" b="1" dirty="0" smtClean="0"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макулатуры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10"/>
          <p:cNvSpPr/>
          <p:nvPr/>
        </p:nvSpPr>
        <p:spPr>
          <a:xfrm>
            <a:off x="8201302" y="6554145"/>
            <a:ext cx="2352872" cy="61557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000" b="1" dirty="0" err="1">
                <a:latin typeface="Times New Roman" panose="02020603050405020304" pitchFamily="18" charset="0"/>
                <a:ea typeface="Source Sans 3" pitchFamily="34" charset="-122"/>
                <a:cs typeface="Times New Roman" panose="02020603050405020304" pitchFamily="18" charset="0"/>
              </a:rPr>
              <a:t>Финансовая</a:t>
            </a:r>
            <a:r>
              <a:rPr lang="en-US" sz="2000" b="1" dirty="0">
                <a:latin typeface="Times New Roman" panose="02020603050405020304" pitchFamily="18" charset="0"/>
                <a:ea typeface="Source Sans 3" pitchFamily="34" charset="-122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ea typeface="Source Sans 3" pitchFamily="34" charset="-122"/>
                <a:cs typeface="Times New Roman" panose="02020603050405020304" pitchFamily="18" charset="0"/>
              </a:rPr>
              <a:t>помощь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1082;p7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378577">
            <a:off x="-606969" y="-122787"/>
            <a:ext cx="12387510" cy="772269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8776" y="861234"/>
            <a:ext cx="13050982" cy="581344"/>
          </a:xfrm>
        </p:spPr>
        <p:txBody>
          <a:bodyPr/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Смета   проекта</a:t>
            </a:r>
            <a:b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«Творческая мастерская «Школа добрых сказок»</a:t>
            </a: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3593" y="1606055"/>
            <a:ext cx="10742385" cy="63139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4170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1082;p7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378577">
            <a:off x="-606969" y="-122787"/>
            <a:ext cx="12387510" cy="772269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260" y="-177035"/>
            <a:ext cx="9380481" cy="1701120"/>
          </a:xfrm>
        </p:spPr>
        <p:txBody>
          <a:bodyPr/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Выполненные мероприятия </a:t>
            </a: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соответствии с планом проекта</a:t>
            </a: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64913" y="1345984"/>
            <a:ext cx="8934828" cy="1288320"/>
          </a:xfrm>
        </p:spPr>
        <p:txBody>
          <a:bodyPr/>
          <a:lstStyle/>
          <a:p>
            <a:pPr marL="0" lvl="0" indent="0">
              <a:buSzTx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Согласование выбора 4 сказок.</a:t>
            </a:r>
          </a:p>
          <a:p>
            <a:pPr marL="0" lvl="0" indent="0">
              <a:buSzTx/>
            </a:pP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Изготовление комплектов  игрушек для </a:t>
            </a: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кукольных спектаклей  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Заюшкина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избушка</a:t>
            </a: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«Три  петуха».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Разработка сценария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спектаклей 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Заюшкина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избушка», «Три петуха», 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распределение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ролей.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Разработка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сценариев бесед 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спектаклей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Заюшкина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избушка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«Три петуха».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Разработка мастер-класса «Герои сказок» по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сказкам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Заюшкина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избушка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«Три петуха»,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материала.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6. Проведение 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 пробного» спектакля, беседы, мастер-класса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«Б»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класса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</a:t>
            </a: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спектаклей, бесед , 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мастер-класса для  </a:t>
            </a: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воспитанников детских садов.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514350" indent="-514350">
              <a:buAutoNum type="arabicPeriod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C:\Users\Uchitel\Desktop\photo_2026-01-28_18-00-4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0987" y="3738562"/>
            <a:ext cx="1967749" cy="2612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Uchitel\Desktop\оророр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3824" y="313227"/>
            <a:ext cx="2328079" cy="2065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Uchitel\Desktop\photo_2026-01-28_17-20-0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5265" y="4159771"/>
            <a:ext cx="2909971" cy="2191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Uchitel\Desktop\Февраль\Садик\1476644b-ecf2-4064-8305-d01688eaa34c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9866" y="2197407"/>
            <a:ext cx="2594081" cy="1953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Uchitel\Desktop\Февраль\Садик\папапа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53947" y="1913145"/>
            <a:ext cx="2493379" cy="2521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Uchitel\Desktop\photo_2026-01-28_17-20-15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7821" y="5885442"/>
            <a:ext cx="3004457" cy="2262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1" descr="C:\Users\Uchitel\Desktop\прпапрапрап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53947" y="6351343"/>
            <a:ext cx="2602302" cy="1642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chitel\Desktop\прррпрп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53947" y="242153"/>
            <a:ext cx="2580554" cy="2120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7746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92955" y="458153"/>
            <a:ext cx="5444371" cy="5206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100"/>
              </a:lnSpc>
              <a:buNone/>
            </a:pP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Социальные проблемы:</a:t>
            </a:r>
            <a:endParaRPr lang="en-US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583168" y="1344715"/>
            <a:ext cx="13464064" cy="9167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buNone/>
            </a:pPr>
            <a:r>
              <a:rPr lang="en-US" sz="2800" b="1" dirty="0">
                <a:latin typeface="Times New Roman" panose="02020603050405020304" pitchFamily="18" charset="0"/>
                <a:ea typeface="Source Sans 3" pitchFamily="34" charset="-122"/>
                <a:cs typeface="Times New Roman" panose="02020603050405020304" pitchFamily="18" charset="0"/>
              </a:rPr>
              <a:t>Социологический опрос психологического центра «Дана» </a:t>
            </a:r>
            <a:endParaRPr lang="ru-RU" sz="2800" b="1" dirty="0" smtClean="0">
              <a:latin typeface="Times New Roman" panose="02020603050405020304" pitchFamily="18" charset="0"/>
              <a:ea typeface="Source Sans 3" pitchFamily="34" charset="-122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800" b="1" dirty="0" smtClean="0">
                <a:latin typeface="Times New Roman" panose="02020603050405020304" pitchFamily="18" charset="0"/>
                <a:ea typeface="Source Sans 3" pitchFamily="34" charset="-122"/>
                <a:cs typeface="Times New Roman" panose="02020603050405020304" pitchFamily="18" charset="0"/>
              </a:rPr>
              <a:t>с</a:t>
            </a:r>
            <a:r>
              <a:rPr lang="en-US" sz="2800" b="1" dirty="0" err="1" smtClean="0">
                <a:latin typeface="Times New Roman" panose="02020603050405020304" pitchFamily="18" charset="0"/>
                <a:ea typeface="Source Sans 3" pitchFamily="34" charset="-122"/>
                <a:cs typeface="Times New Roman" panose="02020603050405020304" pitchFamily="18" charset="0"/>
              </a:rPr>
              <a:t>овместно</a:t>
            </a:r>
            <a:r>
              <a:rPr lang="ru-RU" sz="2800" b="1" dirty="0" smtClean="0">
                <a:latin typeface="Times New Roman" panose="02020603050405020304" pitchFamily="18" charset="0"/>
                <a:ea typeface="Source Sans 3" pitchFamily="34" charset="-122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latin typeface="Times New Roman" panose="02020603050405020304" pitchFamily="18" charset="0"/>
                <a:ea typeface="Source Sans 3" pitchFamily="34" charset="-122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latin typeface="Times New Roman" panose="02020603050405020304" pitchFamily="18" charset="0"/>
                <a:ea typeface="Source Sans 3" pitchFamily="34" charset="-122"/>
                <a:cs typeface="Times New Roman" panose="02020603050405020304" pitchFamily="18" charset="0"/>
              </a:rPr>
              <a:t>с Фондом культурных инициатив школьников 7-9 лет , 2021 год.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3286" y="2362173"/>
            <a:ext cx="7047322" cy="5400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75" y="4831754"/>
            <a:ext cx="2800259" cy="27916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 descr="Picture background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0852" y="2684206"/>
            <a:ext cx="2935382" cy="1956444"/>
          </a:xfrm>
          <a:prstGeom prst="rect">
            <a:avLst/>
          </a:prstGeom>
          <a:noFill/>
        </p:spPr>
      </p:pic>
      <p:sp>
        <p:nvSpPr>
          <p:cNvPr id="4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9" name="Picture 5" descr="C:\Users\Uchitel\Desktop\екекек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8602" y="3278433"/>
            <a:ext cx="2763663" cy="3106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1082;p7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813964" y="-343613"/>
            <a:ext cx="11090591" cy="885699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078;p7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800000">
            <a:off x="5654103" y="-886863"/>
            <a:ext cx="10588571" cy="829665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 0"/>
          <p:cNvSpPr/>
          <p:nvPr/>
        </p:nvSpPr>
        <p:spPr>
          <a:xfrm>
            <a:off x="4027803" y="322095"/>
            <a:ext cx="7263051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Социальные проблемы</a:t>
            </a:r>
            <a:endParaRPr lang="en-US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6280190" y="2308146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0854" y="1687510"/>
            <a:ext cx="2218669" cy="2730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7611" y="1491029"/>
            <a:ext cx="2201228" cy="2926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7794" y="4669328"/>
            <a:ext cx="3439795" cy="3428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16420" y="1366683"/>
            <a:ext cx="7422765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В условиях преобладания в игровой среде ребенка  кукол ЛОЛ, </a:t>
            </a:r>
            <a:r>
              <a:rPr kumimoji="0" lang="ru-RU" sz="3200" b="1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Хагги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3200" b="1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Вагги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ru-RU" sz="3200" b="1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Лабубу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и др., порой противоречат нашей культуре.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   Теряется важное звено в технологии трансляции духовной нравственности- сам механизм присвоения ценности ребенком, остается недооценен. </a:t>
            </a:r>
            <a:endParaRPr kumimoji="0" lang="ru-RU" sz="32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oogle Shape;1076;p7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-1037024" y="-1460492"/>
            <a:ext cx="15667422" cy="10068463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TextBox 26"/>
          <p:cNvSpPr txBox="1"/>
          <p:nvPr/>
        </p:nvSpPr>
        <p:spPr>
          <a:xfrm>
            <a:off x="10378968" y="2270733"/>
            <a:ext cx="3079530" cy="138499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latin typeface="Times New Roman" panose="02020603050405020304" pitchFamily="18" charset="0"/>
                <a:ea typeface="Source Sans 3" pitchFamily="34" charset="-122"/>
                <a:cs typeface="Times New Roman" panose="02020603050405020304" pitchFamily="18" charset="0"/>
              </a:rPr>
              <a:t>Расширение</a:t>
            </a:r>
            <a:r>
              <a:rPr lang="en-US" sz="2800" b="1" dirty="0" smtClean="0">
                <a:latin typeface="Times New Roman" panose="02020603050405020304" pitchFamily="18" charset="0"/>
                <a:ea typeface="Source Sans 3" pitchFamily="34" charset="-122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ea typeface="Source Sans 3" pitchFamily="34" charset="-122"/>
                <a:cs typeface="Times New Roman" panose="02020603050405020304" pitchFamily="18" charset="0"/>
              </a:rPr>
              <a:t>форм</a:t>
            </a:r>
            <a:r>
              <a:rPr lang="en-US" sz="2800" b="1" dirty="0" smtClean="0">
                <a:latin typeface="Times New Roman" panose="02020603050405020304" pitchFamily="18" charset="0"/>
                <a:ea typeface="Source Sans 3" pitchFamily="34" charset="-122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ea typeface="Source Sans 3" pitchFamily="34" charset="-122"/>
                <a:cs typeface="Times New Roman" panose="02020603050405020304" pitchFamily="18" charset="0"/>
              </a:rPr>
              <a:t>коммуникации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641552" y="5219571"/>
            <a:ext cx="2885089" cy="138499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latin typeface="Times New Roman" panose="02020603050405020304" pitchFamily="18" charset="0"/>
                <a:ea typeface="Source Sans 3" pitchFamily="34" charset="-122"/>
                <a:cs typeface="Times New Roman" panose="02020603050405020304" pitchFamily="18" charset="0"/>
              </a:rPr>
              <a:t>Улучшение</a:t>
            </a:r>
            <a:r>
              <a:rPr lang="en-US" sz="2800" b="1" dirty="0" smtClean="0">
                <a:latin typeface="Times New Roman" panose="02020603050405020304" pitchFamily="18" charset="0"/>
                <a:ea typeface="Source Sans 3" pitchFamily="34" charset="-122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ea typeface="Source Sans 3" pitchFamily="34" charset="-122"/>
                <a:cs typeface="Times New Roman" panose="02020603050405020304" pitchFamily="18" charset="0"/>
              </a:rPr>
              <a:t>социальной</a:t>
            </a:r>
            <a:r>
              <a:rPr lang="en-US" sz="2800" b="1" dirty="0" smtClean="0">
                <a:latin typeface="Times New Roman" panose="02020603050405020304" pitchFamily="18" charset="0"/>
                <a:ea typeface="Source Sans 3" pitchFamily="34" charset="-122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ea typeface="Source Sans 3" pitchFamily="34" charset="-122"/>
                <a:cs typeface="Times New Roman" panose="02020603050405020304" pitchFamily="18" charset="0"/>
              </a:rPr>
              <a:t>адаптации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261242" y="2270733"/>
            <a:ext cx="3492065" cy="138499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latin typeface="Times New Roman" panose="02020603050405020304" pitchFamily="18" charset="0"/>
                <a:ea typeface="Source Sans 3" pitchFamily="34" charset="-122"/>
                <a:cs typeface="Times New Roman" panose="02020603050405020304" pitchFamily="18" charset="0"/>
              </a:rPr>
              <a:t>Освоение</a:t>
            </a:r>
            <a:r>
              <a:rPr lang="en-US" sz="2800" b="1" dirty="0" smtClean="0">
                <a:latin typeface="Times New Roman" panose="02020603050405020304" pitchFamily="18" charset="0"/>
                <a:ea typeface="Source Sans 3" pitchFamily="34" charset="-122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ea typeface="Source Sans 3" pitchFamily="34" charset="-122"/>
                <a:cs typeface="Times New Roman" panose="02020603050405020304" pitchFamily="18" charset="0"/>
              </a:rPr>
              <a:t>культурных</a:t>
            </a:r>
            <a:r>
              <a:rPr lang="en-US" sz="2800" b="1" dirty="0" smtClean="0">
                <a:latin typeface="Times New Roman" panose="02020603050405020304" pitchFamily="18" charset="0"/>
                <a:ea typeface="Source Sans 3" pitchFamily="34" charset="-122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ea typeface="Source Sans 3" pitchFamily="34" charset="-122"/>
                <a:cs typeface="Times New Roman" panose="02020603050405020304" pitchFamily="18" charset="0"/>
              </a:rPr>
              <a:t>ценностей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Овал 31"/>
          <p:cNvSpPr/>
          <p:nvPr/>
        </p:nvSpPr>
        <p:spPr>
          <a:xfrm>
            <a:off x="5496908" y="1702676"/>
            <a:ext cx="4498430" cy="453849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4" name="Picture 2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1025" y="2611385"/>
            <a:ext cx="2910193" cy="2721077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Text 0"/>
          <p:cNvSpPr/>
          <p:nvPr/>
        </p:nvSpPr>
        <p:spPr>
          <a:xfrm>
            <a:off x="6296712" y="876423"/>
            <a:ext cx="3078837" cy="3848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000"/>
              </a:lnSpc>
              <a:buNone/>
            </a:pP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Цель проекта</a:t>
            </a:r>
            <a:endParaRPr lang="en-US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0378968" y="5190211"/>
            <a:ext cx="3079530" cy="144655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ea typeface="Source Sans 3" pitchFamily="34" charset="-122"/>
                <a:cs typeface="Times New Roman" panose="02020603050405020304" pitchFamily="18" charset="0"/>
              </a:rPr>
              <a:t>Развитие</a:t>
            </a:r>
          </a:p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речи</a:t>
            </a:r>
          </a:p>
          <a:p>
            <a:pPr algn="ctr"/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" name="Прямая со стрелкой 2"/>
          <p:cNvCxnSpPr/>
          <p:nvPr/>
        </p:nvCxnSpPr>
        <p:spPr>
          <a:xfrm>
            <a:off x="4526641" y="2611385"/>
            <a:ext cx="1399146" cy="758834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V="1">
            <a:off x="4275280" y="5219571"/>
            <a:ext cx="1650507" cy="639289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H="1">
            <a:off x="9512136" y="2833287"/>
            <a:ext cx="1294410" cy="692498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H="1" flipV="1">
            <a:off x="9512136" y="5219572"/>
            <a:ext cx="1294409" cy="693914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Google Shape;1082;p7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80122" y="-1572902"/>
            <a:ext cx="11090591" cy="8856993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Google Shape;1078;p7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800000">
            <a:off x="-2620142" y="-1546885"/>
            <a:ext cx="10588571" cy="829665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 0"/>
          <p:cNvSpPr/>
          <p:nvPr/>
        </p:nvSpPr>
        <p:spPr>
          <a:xfrm>
            <a:off x="5089922" y="489466"/>
            <a:ext cx="4450437" cy="5562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350"/>
              </a:lnSpc>
              <a:buNone/>
            </a:pP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Задачи</a:t>
            </a:r>
            <a:endParaRPr lang="en-US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hape 1"/>
          <p:cNvSpPr/>
          <p:nvPr/>
        </p:nvSpPr>
        <p:spPr>
          <a:xfrm>
            <a:off x="623054" y="1401723"/>
            <a:ext cx="4342686" cy="1917621"/>
          </a:xfrm>
          <a:prstGeom prst="roundRect">
            <a:avLst>
              <a:gd name="adj" fmla="val 13925"/>
            </a:avLst>
          </a:prstGeom>
          <a:solidFill>
            <a:srgbClr val="F2EEEE"/>
          </a:solidFill>
          <a:ln w="7620">
            <a:solidFill>
              <a:srgbClr val="D8D4D4"/>
            </a:solidFill>
            <a:prstDash val="solid"/>
          </a:ln>
          <a:effectLst>
            <a:outerShdw dist="16510" dir="2700000" algn="bl" rotWithShape="0">
              <a:srgbClr val="D8D4D4">
                <a:alpha val="100000"/>
              </a:srgbClr>
            </a:outerShdw>
          </a:effectLst>
        </p:spPr>
      </p:sp>
      <p:sp>
        <p:nvSpPr>
          <p:cNvPr id="5" name="Text 2"/>
          <p:cNvSpPr/>
          <p:nvPr/>
        </p:nvSpPr>
        <p:spPr>
          <a:xfrm>
            <a:off x="2674144" y="1704142"/>
            <a:ext cx="240268" cy="3003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000"/>
              </a:lnSpc>
              <a:buNone/>
            </a:pPr>
            <a:r>
              <a:rPr lang="en-US" sz="18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1</a:t>
            </a:r>
            <a:endParaRPr lang="en-US" sz="1850" dirty="0"/>
          </a:p>
        </p:txBody>
      </p:sp>
      <p:sp>
        <p:nvSpPr>
          <p:cNvPr id="6" name="Text 3"/>
          <p:cNvSpPr/>
          <p:nvPr/>
        </p:nvSpPr>
        <p:spPr>
          <a:xfrm>
            <a:off x="1074063" y="2299335"/>
            <a:ext cx="3440668" cy="2781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50"/>
              </a:lnSpc>
              <a:buNone/>
            </a:pPr>
            <a:r>
              <a:rPr lang="en-US" sz="2400" b="1" dirty="0"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Выбрать 4 </a:t>
            </a:r>
            <a:endParaRPr lang="ru-RU" sz="2400" b="1" dirty="0" smtClean="0">
              <a:latin typeface="Times New Roman" panose="02020603050405020304" pitchFamily="18" charset="0"/>
              <a:ea typeface="Montserrat Bold" pitchFamily="34" charset="-122"/>
              <a:cs typeface="Times New Roman" panose="02020603050405020304" pitchFamily="18" charset="0"/>
            </a:endParaRPr>
          </a:p>
          <a:p>
            <a:pPr marL="0" indent="0" algn="ctr">
              <a:lnSpc>
                <a:spcPts val="2150"/>
              </a:lnSpc>
              <a:buNone/>
            </a:pPr>
            <a:r>
              <a:rPr lang="en-US" sz="2400" b="1" dirty="0" err="1" smtClean="0"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народных</a:t>
            </a:r>
            <a:r>
              <a:rPr lang="en-US" sz="2400" b="1" dirty="0" smtClean="0"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сказки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5143738" y="1401723"/>
            <a:ext cx="4342805" cy="1917621"/>
          </a:xfrm>
          <a:prstGeom prst="roundRect">
            <a:avLst>
              <a:gd name="adj" fmla="val 13925"/>
            </a:avLst>
          </a:prstGeom>
          <a:solidFill>
            <a:srgbClr val="F2EEEE"/>
          </a:solidFill>
          <a:ln w="7620">
            <a:solidFill>
              <a:srgbClr val="D8D4D4"/>
            </a:solidFill>
            <a:prstDash val="solid"/>
          </a:ln>
          <a:effectLst>
            <a:outerShdw dist="16510" dir="2700000" algn="bl" rotWithShape="0">
              <a:srgbClr val="D8D4D4">
                <a:alpha val="100000"/>
              </a:srgbClr>
            </a:outerShdw>
          </a:effectLst>
        </p:spPr>
      </p:sp>
      <p:sp>
        <p:nvSpPr>
          <p:cNvPr id="9" name="Text 5"/>
          <p:cNvSpPr/>
          <p:nvPr/>
        </p:nvSpPr>
        <p:spPr>
          <a:xfrm>
            <a:off x="7194947" y="1704142"/>
            <a:ext cx="240268" cy="3003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000"/>
              </a:lnSpc>
              <a:buNone/>
            </a:pPr>
            <a:r>
              <a:rPr lang="en-US" sz="18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2</a:t>
            </a:r>
            <a:endParaRPr lang="en-US" sz="1850" dirty="0"/>
          </a:p>
        </p:txBody>
      </p:sp>
      <p:sp>
        <p:nvSpPr>
          <p:cNvPr id="10" name="Text 6"/>
          <p:cNvSpPr/>
          <p:nvPr/>
        </p:nvSpPr>
        <p:spPr>
          <a:xfrm>
            <a:off x="5329357" y="2299335"/>
            <a:ext cx="3971568" cy="5562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150"/>
              </a:lnSpc>
              <a:buNone/>
            </a:pPr>
            <a:r>
              <a:rPr lang="en-US" sz="2400" b="1" dirty="0"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Изучить технологии изготовления </a:t>
            </a:r>
            <a:r>
              <a:rPr lang="en-US" sz="2400" b="1" dirty="0" err="1"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кукол</a:t>
            </a:r>
            <a:r>
              <a:rPr lang="en-US" sz="2400" b="1" dirty="0"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 </a:t>
            </a:r>
            <a:endParaRPr lang="ru-RU" sz="2400" b="1" dirty="0" smtClean="0">
              <a:latin typeface="Times New Roman" panose="02020603050405020304" pitchFamily="18" charset="0"/>
              <a:ea typeface="Montserrat Bold" pitchFamily="34" charset="-122"/>
              <a:cs typeface="Times New Roman" panose="02020603050405020304" pitchFamily="18" charset="0"/>
            </a:endParaRPr>
          </a:p>
          <a:p>
            <a:pPr marL="0" indent="0" algn="ctr">
              <a:lnSpc>
                <a:spcPts val="2150"/>
              </a:lnSpc>
              <a:buNone/>
            </a:pPr>
            <a:r>
              <a:rPr lang="en-US" sz="2400" b="1" dirty="0" err="1" smtClean="0"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для</a:t>
            </a:r>
            <a:r>
              <a:rPr lang="en-US" sz="2400" b="1" dirty="0" smtClean="0"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театра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Shape 7"/>
          <p:cNvSpPr/>
          <p:nvPr/>
        </p:nvSpPr>
        <p:spPr>
          <a:xfrm>
            <a:off x="9664541" y="1401723"/>
            <a:ext cx="4342805" cy="1917621"/>
          </a:xfrm>
          <a:prstGeom prst="roundRect">
            <a:avLst>
              <a:gd name="adj" fmla="val 13925"/>
            </a:avLst>
          </a:prstGeom>
          <a:solidFill>
            <a:srgbClr val="F2EEEE"/>
          </a:solidFill>
          <a:ln w="7620">
            <a:solidFill>
              <a:srgbClr val="D8D4D4"/>
            </a:solidFill>
            <a:prstDash val="solid"/>
          </a:ln>
          <a:effectLst>
            <a:outerShdw dist="16510" dir="2700000" algn="bl" rotWithShape="0">
              <a:srgbClr val="D8D4D4">
                <a:alpha val="100000"/>
              </a:srgbClr>
            </a:outerShdw>
          </a:effectLst>
        </p:spPr>
      </p:sp>
      <p:sp>
        <p:nvSpPr>
          <p:cNvPr id="14" name="Text 9"/>
          <p:cNvSpPr/>
          <p:nvPr/>
        </p:nvSpPr>
        <p:spPr>
          <a:xfrm>
            <a:off x="9850160" y="2160270"/>
            <a:ext cx="3971568" cy="8343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150"/>
              </a:lnSpc>
              <a:buNone/>
            </a:pPr>
            <a:r>
              <a:rPr lang="en-US" sz="2400" b="1" dirty="0"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Разработать и изготовить </a:t>
            </a:r>
            <a:r>
              <a:rPr lang="en-US" sz="2400" b="1" dirty="0" err="1"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оригинальные</a:t>
            </a:r>
            <a:r>
              <a:rPr lang="en-US" sz="2400" b="1" dirty="0"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коллекции</a:t>
            </a:r>
            <a:r>
              <a:rPr lang="en-US" sz="2400" b="1" dirty="0" smtClean="0"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кукол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Shape 10"/>
          <p:cNvSpPr/>
          <p:nvPr/>
        </p:nvSpPr>
        <p:spPr>
          <a:xfrm>
            <a:off x="623054" y="3497342"/>
            <a:ext cx="4342686" cy="2315885"/>
          </a:xfrm>
          <a:prstGeom prst="roundRect">
            <a:avLst>
              <a:gd name="adj" fmla="val 11531"/>
            </a:avLst>
          </a:prstGeom>
          <a:solidFill>
            <a:srgbClr val="F2EEEE"/>
          </a:solidFill>
          <a:ln w="7620">
            <a:solidFill>
              <a:srgbClr val="D8D4D4"/>
            </a:solidFill>
            <a:prstDash val="solid"/>
          </a:ln>
          <a:effectLst>
            <a:outerShdw dist="16510" dir="2700000" algn="bl" rotWithShape="0">
              <a:srgbClr val="D8D4D4">
                <a:alpha val="100000"/>
              </a:srgbClr>
            </a:outerShdw>
          </a:effectLst>
        </p:spPr>
      </p:sp>
      <p:sp>
        <p:nvSpPr>
          <p:cNvPr id="17" name="Text 11"/>
          <p:cNvSpPr/>
          <p:nvPr/>
        </p:nvSpPr>
        <p:spPr>
          <a:xfrm>
            <a:off x="2674144" y="3799761"/>
            <a:ext cx="240268" cy="3003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000"/>
              </a:lnSpc>
              <a:buNone/>
            </a:pPr>
            <a:r>
              <a:rPr lang="en-US" sz="18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4</a:t>
            </a:r>
            <a:endParaRPr lang="en-US" sz="1850" dirty="0"/>
          </a:p>
        </p:txBody>
      </p:sp>
      <p:sp>
        <p:nvSpPr>
          <p:cNvPr id="18" name="Text 12"/>
          <p:cNvSpPr/>
          <p:nvPr/>
        </p:nvSpPr>
        <p:spPr>
          <a:xfrm>
            <a:off x="808673" y="4394954"/>
            <a:ext cx="3971449" cy="5562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150"/>
              </a:lnSpc>
              <a:buNone/>
            </a:pPr>
            <a:r>
              <a:rPr lang="en-US" sz="2400" b="1" dirty="0"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Разработать сценарии для кукольных спектаклей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13"/>
          <p:cNvSpPr/>
          <p:nvPr/>
        </p:nvSpPr>
        <p:spPr>
          <a:xfrm>
            <a:off x="808673" y="5058013"/>
            <a:ext cx="3971449" cy="5695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200"/>
              </a:lnSpc>
              <a:buNone/>
            </a:pPr>
            <a:r>
              <a:rPr lang="en-US" sz="1600" b="1" i="1" dirty="0">
                <a:latin typeface="Times New Roman" panose="02020603050405020304" pitchFamily="18" charset="0"/>
                <a:ea typeface="Source Sans 3" pitchFamily="34" charset="-122"/>
                <a:cs typeface="Times New Roman" panose="02020603050405020304" pitchFamily="18" charset="0"/>
              </a:rPr>
              <a:t>(литературный текст, распределение ролей, подготовка </a:t>
            </a:r>
            <a:r>
              <a:rPr lang="en-US" sz="1600" b="1" i="1" dirty="0" err="1">
                <a:latin typeface="Times New Roman" panose="02020603050405020304" pitchFamily="18" charset="0"/>
                <a:ea typeface="Source Sans 3" pitchFamily="34" charset="-122"/>
                <a:cs typeface="Times New Roman" panose="02020603050405020304" pitchFamily="18" charset="0"/>
              </a:rPr>
              <a:t>инвентаря</a:t>
            </a:r>
            <a:r>
              <a:rPr lang="en-US" sz="1600" b="1" i="1" dirty="0" smtClean="0">
                <a:latin typeface="Times New Roman" panose="02020603050405020304" pitchFamily="18" charset="0"/>
                <a:ea typeface="Source Sans 3" pitchFamily="34" charset="-122"/>
                <a:cs typeface="Times New Roman" panose="02020603050405020304" pitchFamily="18" charset="0"/>
              </a:rPr>
              <a:t>)</a:t>
            </a:r>
            <a:endParaRPr lang="en-US" sz="1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Shape 14"/>
          <p:cNvSpPr/>
          <p:nvPr/>
        </p:nvSpPr>
        <p:spPr>
          <a:xfrm>
            <a:off x="5143738" y="3497342"/>
            <a:ext cx="4342805" cy="2315885"/>
          </a:xfrm>
          <a:prstGeom prst="roundRect">
            <a:avLst>
              <a:gd name="adj" fmla="val 11531"/>
            </a:avLst>
          </a:prstGeom>
          <a:solidFill>
            <a:srgbClr val="F2EEEE"/>
          </a:solidFill>
          <a:ln w="7620">
            <a:solidFill>
              <a:srgbClr val="D8D4D4"/>
            </a:solidFill>
            <a:prstDash val="solid"/>
          </a:ln>
          <a:effectLst>
            <a:outerShdw dist="16510" dir="2700000" algn="bl" rotWithShape="0">
              <a:srgbClr val="D8D4D4">
                <a:alpha val="100000"/>
              </a:srgbClr>
            </a:outerShdw>
          </a:effectLst>
        </p:spPr>
      </p:sp>
      <p:sp>
        <p:nvSpPr>
          <p:cNvPr id="22" name="Text 15"/>
          <p:cNvSpPr/>
          <p:nvPr/>
        </p:nvSpPr>
        <p:spPr>
          <a:xfrm>
            <a:off x="7194947" y="3799761"/>
            <a:ext cx="240268" cy="3003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000"/>
              </a:lnSpc>
              <a:buNone/>
            </a:pPr>
            <a:r>
              <a:rPr lang="en-US" sz="18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5</a:t>
            </a:r>
            <a:endParaRPr lang="en-US" sz="1850" dirty="0"/>
          </a:p>
        </p:txBody>
      </p:sp>
      <p:sp>
        <p:nvSpPr>
          <p:cNvPr id="23" name="Text 16"/>
          <p:cNvSpPr/>
          <p:nvPr/>
        </p:nvSpPr>
        <p:spPr>
          <a:xfrm>
            <a:off x="5450681" y="4394954"/>
            <a:ext cx="3728918" cy="2781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50"/>
              </a:lnSpc>
              <a:buNone/>
            </a:pPr>
            <a:r>
              <a:rPr lang="en-US" sz="2400" b="1" dirty="0"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Разработать сценарий беседы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 17"/>
          <p:cNvSpPr/>
          <p:nvPr/>
        </p:nvSpPr>
        <p:spPr>
          <a:xfrm>
            <a:off x="5329357" y="4779883"/>
            <a:ext cx="3971568" cy="2847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200"/>
              </a:lnSpc>
              <a:buNone/>
            </a:pPr>
            <a:r>
              <a:rPr lang="ru-RU" sz="1600" b="1" i="1" dirty="0" smtClean="0">
                <a:latin typeface="Times New Roman" panose="02020603050405020304" pitchFamily="18" charset="0"/>
                <a:ea typeface="Source Sans 3" pitchFamily="34" charset="-122"/>
                <a:cs typeface="Times New Roman" panose="02020603050405020304" pitchFamily="18" charset="0"/>
              </a:rPr>
              <a:t>(</a:t>
            </a:r>
            <a:r>
              <a:rPr lang="en-US" sz="1600" b="1" i="1" dirty="0" err="1" smtClean="0">
                <a:latin typeface="Times New Roman" panose="02020603050405020304" pitchFamily="18" charset="0"/>
                <a:ea typeface="Source Sans 3" pitchFamily="34" charset="-122"/>
                <a:cs typeface="Times New Roman" panose="02020603050405020304" pitchFamily="18" charset="0"/>
              </a:rPr>
              <a:t>после</a:t>
            </a:r>
            <a:r>
              <a:rPr lang="en-US" sz="1600" b="1" i="1" dirty="0" smtClean="0">
                <a:latin typeface="Times New Roman" panose="02020603050405020304" pitchFamily="18" charset="0"/>
                <a:ea typeface="Source Sans 3" pitchFamily="34" charset="-122"/>
                <a:cs typeface="Times New Roman" panose="02020603050405020304" pitchFamily="18" charset="0"/>
              </a:rPr>
              <a:t> </a:t>
            </a:r>
            <a:r>
              <a:rPr lang="en-US" sz="1600" b="1" i="1" dirty="0" err="1">
                <a:latin typeface="Times New Roman" panose="02020603050405020304" pitchFamily="18" charset="0"/>
                <a:ea typeface="Source Sans 3" pitchFamily="34" charset="-122"/>
                <a:cs typeface="Times New Roman" panose="02020603050405020304" pitchFamily="18" charset="0"/>
              </a:rPr>
              <a:t>кукольного</a:t>
            </a:r>
            <a:r>
              <a:rPr lang="en-US" sz="1600" b="1" i="1" dirty="0">
                <a:latin typeface="Times New Roman" panose="02020603050405020304" pitchFamily="18" charset="0"/>
                <a:ea typeface="Source Sans 3" pitchFamily="34" charset="-122"/>
                <a:cs typeface="Times New Roman" panose="02020603050405020304" pitchFamily="18" charset="0"/>
              </a:rPr>
              <a:t> </a:t>
            </a:r>
            <a:r>
              <a:rPr lang="en-US" sz="1600" b="1" i="1" dirty="0" err="1" smtClean="0">
                <a:latin typeface="Times New Roman" panose="02020603050405020304" pitchFamily="18" charset="0"/>
                <a:ea typeface="Source Sans 3" pitchFamily="34" charset="-122"/>
                <a:cs typeface="Times New Roman" panose="02020603050405020304" pitchFamily="18" charset="0"/>
              </a:rPr>
              <a:t>спектакля</a:t>
            </a:r>
            <a:endParaRPr lang="ru-RU" sz="1600" b="1" i="1" dirty="0" smtClean="0">
              <a:latin typeface="Times New Roman" panose="02020603050405020304" pitchFamily="18" charset="0"/>
              <a:ea typeface="Source Sans 3" pitchFamily="34" charset="-122"/>
              <a:cs typeface="Times New Roman" panose="02020603050405020304" pitchFamily="18" charset="0"/>
            </a:endParaRPr>
          </a:p>
          <a:p>
            <a:pPr marL="0" indent="0" algn="ctr">
              <a:lnSpc>
                <a:spcPts val="2200"/>
              </a:lnSpc>
              <a:buNone/>
            </a:pPr>
            <a:r>
              <a:rPr lang="en-US" sz="1600" b="1" i="1" dirty="0" smtClean="0">
                <a:latin typeface="Times New Roman" panose="02020603050405020304" pitchFamily="18" charset="0"/>
                <a:ea typeface="Source Sans 3" pitchFamily="34" charset="-122"/>
                <a:cs typeface="Times New Roman" panose="02020603050405020304" pitchFamily="18" charset="0"/>
              </a:rPr>
              <a:t> </a:t>
            </a:r>
            <a:r>
              <a:rPr lang="en-US" sz="1600" b="1" i="1" dirty="0">
                <a:latin typeface="Times New Roman" panose="02020603050405020304" pitchFamily="18" charset="0"/>
                <a:ea typeface="Source Sans 3" pitchFamily="34" charset="-122"/>
                <a:cs typeface="Times New Roman" panose="02020603050405020304" pitchFamily="18" charset="0"/>
              </a:rPr>
              <a:t>с </a:t>
            </a:r>
            <a:r>
              <a:rPr lang="en-US" sz="1600" b="1" i="1" dirty="0" err="1" smtClean="0">
                <a:latin typeface="Times New Roman" panose="02020603050405020304" pitchFamily="18" charset="0"/>
                <a:ea typeface="Source Sans 3" pitchFamily="34" charset="-122"/>
                <a:cs typeface="Times New Roman" panose="02020603050405020304" pitchFamily="18" charset="0"/>
              </a:rPr>
              <a:t>дошкольниками</a:t>
            </a:r>
            <a:r>
              <a:rPr lang="ru-RU" sz="1600" b="1" i="1" dirty="0" smtClean="0">
                <a:latin typeface="Times New Roman" panose="02020603050405020304" pitchFamily="18" charset="0"/>
                <a:ea typeface="Source Sans 3" pitchFamily="34" charset="-122"/>
                <a:cs typeface="Times New Roman" panose="02020603050405020304" pitchFamily="18" charset="0"/>
              </a:rPr>
              <a:t>)</a:t>
            </a:r>
            <a:endParaRPr lang="en-US" sz="1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Shape 18"/>
          <p:cNvSpPr/>
          <p:nvPr/>
        </p:nvSpPr>
        <p:spPr>
          <a:xfrm>
            <a:off x="9664541" y="3497342"/>
            <a:ext cx="4342805" cy="2315885"/>
          </a:xfrm>
          <a:prstGeom prst="roundRect">
            <a:avLst>
              <a:gd name="adj" fmla="val 11531"/>
            </a:avLst>
          </a:prstGeom>
          <a:solidFill>
            <a:srgbClr val="F2EEEE"/>
          </a:solidFill>
          <a:ln w="7620">
            <a:solidFill>
              <a:srgbClr val="D8D4D4"/>
            </a:solidFill>
            <a:prstDash val="solid"/>
          </a:ln>
          <a:effectLst>
            <a:outerShdw dist="16510" dir="2700000" algn="bl" rotWithShape="0">
              <a:srgbClr val="D8D4D4">
                <a:alpha val="100000"/>
              </a:srgbClr>
            </a:outerShdw>
          </a:effectLst>
        </p:spPr>
      </p:sp>
      <p:sp>
        <p:nvSpPr>
          <p:cNvPr id="27" name="Text 19"/>
          <p:cNvSpPr/>
          <p:nvPr/>
        </p:nvSpPr>
        <p:spPr>
          <a:xfrm>
            <a:off x="11715750" y="3799761"/>
            <a:ext cx="240268" cy="3003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000"/>
              </a:lnSpc>
              <a:buNone/>
            </a:pPr>
            <a:r>
              <a:rPr lang="en-US" sz="18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6</a:t>
            </a:r>
            <a:endParaRPr lang="en-US" sz="1850" dirty="0"/>
          </a:p>
        </p:txBody>
      </p:sp>
      <p:sp>
        <p:nvSpPr>
          <p:cNvPr id="28" name="Text 20"/>
          <p:cNvSpPr/>
          <p:nvPr/>
        </p:nvSpPr>
        <p:spPr>
          <a:xfrm>
            <a:off x="9850160" y="4394954"/>
            <a:ext cx="3971568" cy="5562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150"/>
              </a:lnSpc>
              <a:buNone/>
            </a:pPr>
            <a:r>
              <a:rPr lang="en-US" sz="2400" b="1" dirty="0"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Разработать мастер-классы «Герои сказки»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 21"/>
          <p:cNvSpPr/>
          <p:nvPr/>
        </p:nvSpPr>
        <p:spPr>
          <a:xfrm>
            <a:off x="9850160" y="5058013"/>
            <a:ext cx="3971568" cy="5695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200"/>
              </a:lnSpc>
              <a:buNone/>
            </a:pPr>
            <a:r>
              <a:rPr lang="ru-RU" sz="1600" b="1" i="1" dirty="0" smtClean="0">
                <a:latin typeface="Times New Roman" panose="02020603050405020304" pitchFamily="18" charset="0"/>
                <a:ea typeface="Source Sans 3" pitchFamily="34" charset="-122"/>
                <a:cs typeface="Times New Roman" panose="02020603050405020304" pitchFamily="18" charset="0"/>
              </a:rPr>
              <a:t>(</a:t>
            </a:r>
            <a:r>
              <a:rPr lang="en-US" sz="1600" b="1" i="1" dirty="0" err="1" smtClean="0">
                <a:latin typeface="Times New Roman" panose="02020603050405020304" pitchFamily="18" charset="0"/>
                <a:ea typeface="Source Sans 3" pitchFamily="34" charset="-122"/>
                <a:cs typeface="Times New Roman" panose="02020603050405020304" pitchFamily="18" charset="0"/>
              </a:rPr>
              <a:t>по</a:t>
            </a:r>
            <a:r>
              <a:rPr lang="en-US" sz="1600" b="1" i="1" dirty="0" smtClean="0">
                <a:latin typeface="Times New Roman" panose="02020603050405020304" pitchFamily="18" charset="0"/>
                <a:ea typeface="Source Sans 3" pitchFamily="34" charset="-122"/>
                <a:cs typeface="Times New Roman" panose="02020603050405020304" pitchFamily="18" charset="0"/>
              </a:rPr>
              <a:t> </a:t>
            </a:r>
            <a:r>
              <a:rPr lang="en-US" sz="1600" b="1" i="1" dirty="0">
                <a:latin typeface="Times New Roman" panose="02020603050405020304" pitchFamily="18" charset="0"/>
                <a:ea typeface="Source Sans 3" pitchFamily="34" charset="-122"/>
                <a:cs typeface="Times New Roman" panose="02020603050405020304" pitchFamily="18" charset="0"/>
              </a:rPr>
              <a:t>изготовлению игрушки, подготовить </a:t>
            </a:r>
            <a:r>
              <a:rPr lang="en-US" sz="1600" b="1" i="1" dirty="0" err="1">
                <a:latin typeface="Times New Roman" panose="02020603050405020304" pitchFamily="18" charset="0"/>
                <a:ea typeface="Source Sans 3" pitchFamily="34" charset="-122"/>
                <a:cs typeface="Times New Roman" panose="02020603050405020304" pitchFamily="18" charset="0"/>
              </a:rPr>
              <a:t>расходный</a:t>
            </a:r>
            <a:r>
              <a:rPr lang="en-US" sz="1600" b="1" i="1" dirty="0">
                <a:latin typeface="Times New Roman" panose="02020603050405020304" pitchFamily="18" charset="0"/>
                <a:ea typeface="Source Sans 3" pitchFamily="34" charset="-122"/>
                <a:cs typeface="Times New Roman" panose="02020603050405020304" pitchFamily="18" charset="0"/>
              </a:rPr>
              <a:t> </a:t>
            </a:r>
            <a:r>
              <a:rPr lang="en-US" sz="1600" b="1" i="1" dirty="0" err="1" smtClean="0">
                <a:latin typeface="Times New Roman" panose="02020603050405020304" pitchFamily="18" charset="0"/>
                <a:ea typeface="Source Sans 3" pitchFamily="34" charset="-122"/>
                <a:cs typeface="Times New Roman" panose="02020603050405020304" pitchFamily="18" charset="0"/>
              </a:rPr>
              <a:t>материал</a:t>
            </a:r>
            <a:r>
              <a:rPr lang="ru-RU" sz="1600" b="1" i="1" dirty="0" smtClean="0">
                <a:latin typeface="Times New Roman" panose="02020603050405020304" pitchFamily="18" charset="0"/>
                <a:ea typeface="Source Sans 3" pitchFamily="34" charset="-122"/>
                <a:cs typeface="Times New Roman" panose="02020603050405020304" pitchFamily="18" charset="0"/>
              </a:rPr>
              <a:t>)</a:t>
            </a:r>
            <a:endParaRPr lang="en-US" sz="1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Shape 22"/>
          <p:cNvSpPr/>
          <p:nvPr/>
        </p:nvSpPr>
        <p:spPr>
          <a:xfrm>
            <a:off x="642461" y="6012358"/>
            <a:ext cx="13486494" cy="1902610"/>
          </a:xfrm>
          <a:prstGeom prst="roundRect">
            <a:avLst>
              <a:gd name="adj" fmla="val 15233"/>
            </a:avLst>
          </a:prstGeom>
          <a:solidFill>
            <a:srgbClr val="F2EEEE"/>
          </a:solidFill>
          <a:ln w="7620">
            <a:solidFill>
              <a:srgbClr val="D8D4D4"/>
            </a:solidFill>
            <a:prstDash val="solid"/>
          </a:ln>
          <a:effectLst>
            <a:outerShdw dist="16510" dir="2700000" algn="bl" rotWithShape="0">
              <a:srgbClr val="D8D4D4">
                <a:alpha val="100000"/>
              </a:srgbClr>
            </a:outerShdw>
          </a:effectLst>
        </p:spPr>
      </p:sp>
      <p:sp>
        <p:nvSpPr>
          <p:cNvPr id="32" name="Text 23"/>
          <p:cNvSpPr/>
          <p:nvPr/>
        </p:nvSpPr>
        <p:spPr>
          <a:xfrm>
            <a:off x="7194947" y="6293644"/>
            <a:ext cx="240268" cy="3003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000"/>
              </a:lnSpc>
              <a:buNone/>
            </a:pPr>
            <a:r>
              <a:rPr lang="en-US" sz="18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7</a:t>
            </a:r>
            <a:endParaRPr lang="en-US" sz="1850" dirty="0"/>
          </a:p>
        </p:txBody>
      </p:sp>
      <p:sp>
        <p:nvSpPr>
          <p:cNvPr id="33" name="Text 24"/>
          <p:cNvSpPr/>
          <p:nvPr/>
        </p:nvSpPr>
        <p:spPr>
          <a:xfrm>
            <a:off x="5292804" y="6749772"/>
            <a:ext cx="4247555" cy="2781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50"/>
              </a:lnSpc>
              <a:buNone/>
            </a:pPr>
            <a:r>
              <a:rPr lang="en-US" sz="2400" b="1" dirty="0"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Разработать сценарий Арт-недели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 25"/>
          <p:cNvSpPr/>
          <p:nvPr/>
        </p:nvSpPr>
        <p:spPr>
          <a:xfrm>
            <a:off x="910053" y="7119430"/>
            <a:ext cx="13013055" cy="2847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200"/>
              </a:lnSpc>
              <a:buNone/>
            </a:pPr>
            <a:r>
              <a:rPr lang="ru-RU" sz="1600" b="1" i="1" dirty="0">
                <a:latin typeface="Times New Roman" panose="02020603050405020304" pitchFamily="18" charset="0"/>
                <a:ea typeface="Source Sans 3" pitchFamily="34" charset="-122"/>
                <a:cs typeface="Times New Roman" panose="02020603050405020304" pitchFamily="18" charset="0"/>
              </a:rPr>
              <a:t>(</a:t>
            </a:r>
            <a:r>
              <a:rPr lang="en-US" sz="1600" b="1" i="1" dirty="0" err="1" smtClean="0">
                <a:latin typeface="Times New Roman" panose="02020603050405020304" pitchFamily="18" charset="0"/>
                <a:ea typeface="Source Sans 3" pitchFamily="34" charset="-122"/>
                <a:cs typeface="Times New Roman" panose="02020603050405020304" pitchFamily="18" charset="0"/>
              </a:rPr>
              <a:t>совместно</a:t>
            </a:r>
            <a:r>
              <a:rPr lang="en-US" sz="1600" b="1" i="1" dirty="0" smtClean="0">
                <a:latin typeface="Times New Roman" panose="02020603050405020304" pitchFamily="18" charset="0"/>
                <a:ea typeface="Source Sans 3" pitchFamily="34" charset="-122"/>
                <a:cs typeface="Times New Roman" panose="02020603050405020304" pitchFamily="18" charset="0"/>
              </a:rPr>
              <a:t> </a:t>
            </a:r>
            <a:r>
              <a:rPr lang="en-US" sz="1600" b="1" i="1" dirty="0">
                <a:latin typeface="Times New Roman" panose="02020603050405020304" pitchFamily="18" charset="0"/>
                <a:ea typeface="Source Sans 3" pitchFamily="34" charset="-122"/>
                <a:cs typeface="Times New Roman" panose="02020603050405020304" pitchFamily="18" charset="0"/>
              </a:rPr>
              <a:t>с воспитателями, методистами детских садов по </a:t>
            </a:r>
            <a:r>
              <a:rPr lang="en-US" sz="1600" b="1" i="1" dirty="0" err="1">
                <a:latin typeface="Times New Roman" panose="02020603050405020304" pitchFamily="18" charset="0"/>
                <a:ea typeface="Source Sans 3" pitchFamily="34" charset="-122"/>
                <a:cs typeface="Times New Roman" panose="02020603050405020304" pitchFamily="18" charset="0"/>
              </a:rPr>
              <a:t>созданию</a:t>
            </a:r>
            <a:r>
              <a:rPr lang="en-US" sz="1600" b="1" i="1" dirty="0">
                <a:latin typeface="Times New Roman" panose="02020603050405020304" pitchFamily="18" charset="0"/>
                <a:ea typeface="Source Sans 3" pitchFamily="34" charset="-122"/>
                <a:cs typeface="Times New Roman" panose="02020603050405020304" pitchFamily="18" charset="0"/>
              </a:rPr>
              <a:t> </a:t>
            </a:r>
            <a:r>
              <a:rPr lang="en-US" sz="1600" b="1" i="1" dirty="0" err="1" smtClean="0">
                <a:latin typeface="Times New Roman" panose="02020603050405020304" pitchFamily="18" charset="0"/>
                <a:ea typeface="Source Sans 3" pitchFamily="34" charset="-122"/>
                <a:cs typeface="Times New Roman" panose="02020603050405020304" pitchFamily="18" charset="0"/>
              </a:rPr>
              <a:t>своего</a:t>
            </a:r>
            <a:endParaRPr lang="ru-RU" sz="1600" b="1" i="1" dirty="0" smtClean="0">
              <a:latin typeface="Times New Roman" panose="02020603050405020304" pitchFamily="18" charset="0"/>
              <a:ea typeface="Source Sans 3" pitchFamily="34" charset="-122"/>
              <a:cs typeface="Times New Roman" panose="02020603050405020304" pitchFamily="18" charset="0"/>
            </a:endParaRPr>
          </a:p>
          <a:p>
            <a:pPr marL="0" indent="0" algn="ctr">
              <a:lnSpc>
                <a:spcPts val="2200"/>
              </a:lnSpc>
              <a:buNone/>
            </a:pPr>
            <a:r>
              <a:rPr lang="en-US" sz="1600" b="1" i="1" dirty="0" smtClean="0">
                <a:latin typeface="Times New Roman" panose="02020603050405020304" pitchFamily="18" charset="0"/>
                <a:ea typeface="Source Sans 3" pitchFamily="34" charset="-122"/>
                <a:cs typeface="Times New Roman" panose="02020603050405020304" pitchFamily="18" charset="0"/>
              </a:rPr>
              <a:t> </a:t>
            </a:r>
            <a:r>
              <a:rPr lang="en-US" sz="1600" b="1" i="1" dirty="0">
                <a:latin typeface="Times New Roman" panose="02020603050405020304" pitchFamily="18" charset="0"/>
                <a:ea typeface="Source Sans 3" pitchFamily="34" charset="-122"/>
                <a:cs typeface="Times New Roman" panose="02020603050405020304" pitchFamily="18" charset="0"/>
              </a:rPr>
              <a:t>уникального кукольного спектакля, где артистами </a:t>
            </a:r>
            <a:r>
              <a:rPr lang="en-US" sz="1600" b="1" i="1" dirty="0" err="1">
                <a:latin typeface="Times New Roman" panose="02020603050405020304" pitchFamily="18" charset="0"/>
                <a:ea typeface="Source Sans 3" pitchFamily="34" charset="-122"/>
                <a:cs typeface="Times New Roman" panose="02020603050405020304" pitchFamily="18" charset="0"/>
              </a:rPr>
              <a:t>выступят</a:t>
            </a:r>
            <a:r>
              <a:rPr lang="en-US" sz="1600" b="1" i="1" dirty="0">
                <a:latin typeface="Times New Roman" panose="02020603050405020304" pitchFamily="18" charset="0"/>
                <a:ea typeface="Source Sans 3" pitchFamily="34" charset="-122"/>
                <a:cs typeface="Times New Roman" panose="02020603050405020304" pitchFamily="18" charset="0"/>
              </a:rPr>
              <a:t> </a:t>
            </a:r>
            <a:r>
              <a:rPr lang="en-US" sz="1600" b="1" i="1" dirty="0" err="1" smtClean="0">
                <a:latin typeface="Times New Roman" panose="02020603050405020304" pitchFamily="18" charset="0"/>
                <a:ea typeface="Source Sans 3" pitchFamily="34" charset="-122"/>
                <a:cs typeface="Times New Roman" panose="02020603050405020304" pitchFamily="18" charset="0"/>
              </a:rPr>
              <a:t>дети</a:t>
            </a:r>
            <a:r>
              <a:rPr lang="ru-RU" sz="1600" b="1" i="1" dirty="0" smtClean="0">
                <a:latin typeface="Times New Roman" panose="02020603050405020304" pitchFamily="18" charset="0"/>
                <a:ea typeface="Source Sans 3" pitchFamily="34" charset="-122"/>
                <a:cs typeface="Times New Roman" panose="02020603050405020304" pitchFamily="18" charset="0"/>
              </a:rPr>
              <a:t>)</a:t>
            </a:r>
            <a:endParaRPr lang="en-US" sz="1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27340" y="1587341"/>
            <a:ext cx="572929" cy="572929"/>
          </a:xfrm>
          <a:prstGeom prst="rect">
            <a:avLst/>
          </a:prstGeom>
        </p:spPr>
      </p:pic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48143" y="1587341"/>
            <a:ext cx="572929" cy="572929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11715750" y="1704142"/>
            <a:ext cx="240268" cy="3003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000"/>
              </a:lnSpc>
              <a:buNone/>
            </a:pPr>
            <a:r>
              <a:rPr lang="en-US" sz="18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3</a:t>
            </a:r>
            <a:endParaRPr lang="en-US" sz="185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568946" y="1587341"/>
            <a:ext cx="572929" cy="572929"/>
          </a:xfrm>
          <a:prstGeom prst="rect">
            <a:avLst/>
          </a:prstGeom>
        </p:spPr>
      </p:pic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27340" y="3682960"/>
            <a:ext cx="572929" cy="572929"/>
          </a:xfrm>
          <a:prstGeom prst="rect">
            <a:avLst/>
          </a:prstGeom>
        </p:spPr>
      </p:pic>
      <p:pic>
        <p:nvPicPr>
          <p:cNvPr id="21" name="Image 4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48143" y="3682960"/>
            <a:ext cx="572929" cy="572929"/>
          </a:xfrm>
          <a:prstGeom prst="rect">
            <a:avLst/>
          </a:prstGeom>
        </p:spPr>
      </p:pic>
      <p:pic>
        <p:nvPicPr>
          <p:cNvPr id="26" name="Image 5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568946" y="3682960"/>
            <a:ext cx="572929" cy="572929"/>
          </a:xfrm>
          <a:prstGeom prst="rect">
            <a:avLst/>
          </a:prstGeom>
        </p:spPr>
      </p:pic>
      <p:pic>
        <p:nvPicPr>
          <p:cNvPr id="31" name="Image 6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48143" y="6176843"/>
            <a:ext cx="533995" cy="5339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oogle Shape;1078;p7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6022642" y="721875"/>
            <a:ext cx="11319426" cy="9953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1082;p7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378577">
            <a:off x="-553404" y="-2793356"/>
            <a:ext cx="12410797" cy="103441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721876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5550"/>
              </a:lnSpc>
              <a:buNone/>
            </a:pP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Целевая группа проекта</a:t>
            </a:r>
            <a:endParaRPr lang="en-US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51994" y="1882902"/>
            <a:ext cx="8908958" cy="5928121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317822" y="2884380"/>
            <a:ext cx="1684109" cy="550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200" b="1" dirty="0"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Детский сад №505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2"/>
          <p:cNvSpPr/>
          <p:nvPr/>
        </p:nvSpPr>
        <p:spPr>
          <a:xfrm>
            <a:off x="6400692" y="3519961"/>
            <a:ext cx="1684109" cy="440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350"/>
              </a:lnSpc>
              <a:buNone/>
            </a:pPr>
            <a:endParaRPr lang="en-US" sz="2000" dirty="0"/>
          </a:p>
        </p:txBody>
      </p:sp>
      <p:sp>
        <p:nvSpPr>
          <p:cNvPr id="8" name="Text 3"/>
          <p:cNvSpPr/>
          <p:nvPr/>
        </p:nvSpPr>
        <p:spPr>
          <a:xfrm>
            <a:off x="9415416" y="2422780"/>
            <a:ext cx="1684109" cy="550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ru-RU" sz="2200" b="1" dirty="0" smtClean="0"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Школьный Совет Старшеклассников МАОУ СОШ № 145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4"/>
          <p:cNvSpPr/>
          <p:nvPr/>
        </p:nvSpPr>
        <p:spPr>
          <a:xfrm>
            <a:off x="9415416" y="3542237"/>
            <a:ext cx="1684109" cy="440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350"/>
              </a:lnSpc>
              <a:buNone/>
            </a:pPr>
            <a:endParaRPr lang="en-US" sz="1600" dirty="0"/>
          </a:p>
        </p:txBody>
      </p:sp>
      <p:sp>
        <p:nvSpPr>
          <p:cNvPr id="11" name="Text 5"/>
          <p:cNvSpPr/>
          <p:nvPr/>
        </p:nvSpPr>
        <p:spPr>
          <a:xfrm>
            <a:off x="12429014" y="2884378"/>
            <a:ext cx="1684110" cy="550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2200" b="1" dirty="0"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Детский </a:t>
            </a:r>
            <a:r>
              <a:rPr lang="en-US" sz="2200" b="1" dirty="0" err="1"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сад</a:t>
            </a:r>
            <a:r>
              <a:rPr lang="en-US" sz="2200" b="1" dirty="0"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 </a:t>
            </a:r>
            <a:r>
              <a:rPr lang="ru-RU" sz="2200" b="1" dirty="0" smtClean="0"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№ </a:t>
            </a:r>
            <a:r>
              <a:rPr lang="en-US" sz="2200" b="1" dirty="0" smtClean="0"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450</a:t>
            </a:r>
            <a:r>
              <a:rPr lang="ru-RU" sz="2200" b="1" dirty="0" smtClean="0"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 компенсирующего вида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6"/>
          <p:cNvSpPr/>
          <p:nvPr/>
        </p:nvSpPr>
        <p:spPr>
          <a:xfrm>
            <a:off x="12429014" y="3542237"/>
            <a:ext cx="1684110" cy="440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350"/>
              </a:lnSpc>
              <a:buNone/>
            </a:pPr>
            <a:endParaRPr lang="en-US" dirty="0"/>
          </a:p>
        </p:txBody>
      </p:sp>
      <p:sp>
        <p:nvSpPr>
          <p:cNvPr id="17" name="Text 9"/>
          <p:cNvSpPr/>
          <p:nvPr/>
        </p:nvSpPr>
        <p:spPr>
          <a:xfrm>
            <a:off x="10871061" y="5839294"/>
            <a:ext cx="1684110" cy="2753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650"/>
              </a:lnSpc>
              <a:buNone/>
            </a:pPr>
            <a:endParaRPr lang="en-US" sz="2000" dirty="0"/>
          </a:p>
        </p:txBody>
      </p:sp>
      <p:sp>
        <p:nvSpPr>
          <p:cNvPr id="18" name="Text 10"/>
          <p:cNvSpPr/>
          <p:nvPr/>
        </p:nvSpPr>
        <p:spPr>
          <a:xfrm>
            <a:off x="10871061" y="6190180"/>
            <a:ext cx="1684110" cy="440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350"/>
              </a:lnSpc>
              <a:buNone/>
            </a:pP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9218" y="4445311"/>
            <a:ext cx="3168885" cy="2787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 descr="C:\Users\Uchitel\Desktop\апапа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0720" y="1919785"/>
            <a:ext cx="815753" cy="8504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Прямая со стрелкой 9"/>
          <p:cNvCxnSpPr/>
          <p:nvPr/>
        </p:nvCxnSpPr>
        <p:spPr>
          <a:xfrm flipH="1">
            <a:off x="8347587" y="2973543"/>
            <a:ext cx="766408" cy="788999"/>
          </a:xfrm>
          <a:prstGeom prst="straightConnector1">
            <a:avLst/>
          </a:prstGeom>
          <a:ln w="38100"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11316929" y="2973543"/>
            <a:ext cx="924232" cy="766723"/>
          </a:xfrm>
          <a:prstGeom prst="straightConnector1">
            <a:avLst/>
          </a:prstGeom>
          <a:ln w="38100"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3090" y="3842824"/>
            <a:ext cx="4032326" cy="2787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" name="Picture 5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8103" y="4233510"/>
            <a:ext cx="2822849" cy="18811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oogle Shape;1076;p7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1746346">
            <a:off x="613014" y="-501002"/>
            <a:ext cx="14797850" cy="1050866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883319" y="4637742"/>
            <a:ext cx="3918314" cy="25913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5423648" y="707923"/>
            <a:ext cx="6571735" cy="75116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5550"/>
              </a:lnSpc>
            </a:pP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Этапы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реализации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проекта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ea typeface="Montserrat Bold" pitchFamily="34" charset="-122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50453" y="2098585"/>
            <a:ext cx="9773412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Согласование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выбора сказок с воспитателями, методистами  детских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садов  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специалистами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библиотеки им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В.П.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Крапивина.</a:t>
            </a:r>
          </a:p>
          <a:p>
            <a:pPr marL="514350" indent="-514350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                              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ea typeface="Montserrat Bold" pitchFamily="34" charset="-122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298284" y="4437687"/>
            <a:ext cx="935105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040910" y="4437687"/>
            <a:ext cx="901444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</a:pPr>
            <a:endParaRPr lang="ru-RU" sz="20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spcBef>
                <a:spcPct val="20000"/>
              </a:spcBef>
            </a:pPr>
            <a:endParaRPr lang="ru-RU" sz="20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20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93539" y="7209791"/>
            <a:ext cx="902825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    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782245" y="5370770"/>
            <a:ext cx="276588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Декабрь 2025 </a:t>
            </a:r>
            <a:endParaRPr lang="ru-RU" sz="3200" dirty="0"/>
          </a:p>
        </p:txBody>
      </p:sp>
      <p:grpSp>
        <p:nvGrpSpPr>
          <p:cNvPr id="13" name="Группа 12"/>
          <p:cNvGrpSpPr/>
          <p:nvPr/>
        </p:nvGrpSpPr>
        <p:grpSpPr>
          <a:xfrm>
            <a:off x="15778" y="6466"/>
            <a:ext cx="3851706" cy="8223133"/>
            <a:chOff x="15778" y="6466"/>
            <a:chExt cx="3851706" cy="8223133"/>
          </a:xfrm>
        </p:grpSpPr>
        <p:pic>
          <p:nvPicPr>
            <p:cNvPr id="1026" name="Picture 2" descr="C:\Users\Виталий\Desktop\photo_2026-01-26_22-13-03.jpg"/>
            <p:cNvPicPr>
              <a:picLocks noChangeAspect="1" noChangeArrowheads="1"/>
            </p:cNvPicPr>
            <p:nvPr/>
          </p:nvPicPr>
          <p:blipFill>
            <a:blip r:embed="rId4"/>
            <a:srcRect r="23937"/>
            <a:stretch>
              <a:fillRect/>
            </a:stretch>
          </p:blipFill>
          <p:spPr bwMode="auto">
            <a:xfrm>
              <a:off x="15778" y="6466"/>
              <a:ext cx="2995436" cy="8223133"/>
            </a:xfrm>
            <a:prstGeom prst="rect">
              <a:avLst/>
            </a:prstGeom>
            <a:noFill/>
          </p:spPr>
        </p:pic>
        <p:pic>
          <p:nvPicPr>
            <p:cNvPr id="12" name="Image 0" descr="preencoded.png"/>
            <p:cNvPicPr>
              <a:picLocks noChangeAspect="1"/>
            </p:cNvPicPr>
            <p:nvPr/>
          </p:nvPicPr>
          <p:blipFill>
            <a:blip r:embed="rId5"/>
            <a:srcRect l="69585" b="927"/>
            <a:stretch>
              <a:fillRect/>
            </a:stretch>
          </p:blipFill>
          <p:spPr>
            <a:xfrm>
              <a:off x="2579030" y="6467"/>
              <a:ext cx="1288454" cy="822313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61004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1076;p7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1746346">
            <a:off x="613014" y="-501002"/>
            <a:ext cx="14797850" cy="1050866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4794384" y="161670"/>
            <a:ext cx="6571735" cy="75116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5550"/>
              </a:lnSpc>
            </a:pP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Этапы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реализации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проекта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ea typeface="Montserrat Bold" pitchFamily="34" charset="-122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82668" y="1572524"/>
            <a:ext cx="935105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Разработка  и изготовление  кукол для спектакля   по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мотивам  4 сказок.</a:t>
            </a:r>
          </a:p>
          <a:p>
            <a:r>
              <a:rPr lang="ru-RU" sz="2000" b="1" dirty="0" smtClean="0">
                <a:solidFill>
                  <a:srgbClr val="D73AD7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 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5609" y="3072526"/>
            <a:ext cx="4760363" cy="36790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450975" y="1533833"/>
            <a:ext cx="901444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</a:pPr>
            <a:endParaRPr lang="ru-RU" sz="20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spcBef>
                <a:spcPct val="20000"/>
              </a:spcBef>
            </a:pPr>
            <a:endParaRPr lang="ru-RU" sz="20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20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93539" y="7209791"/>
            <a:ext cx="9028253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    4</a:t>
            </a:r>
            <a:r>
              <a:rPr lang="ru-RU" sz="2000" b="1" dirty="0"/>
              <a:t>. «АРТ-неделя»</a:t>
            </a:r>
          </a:p>
          <a:p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907665" y="3674967"/>
            <a:ext cx="73152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Январь 2026 г.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Февраль 2026 г.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Март 2026 г.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Апрель 2026 г.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ea typeface="Montserrat Bold" pitchFamily="34" charset="-122"/>
              <a:cs typeface="Times New Roman" panose="02020603050405020304" pitchFamily="18" charset="0"/>
            </a:endParaRPr>
          </a:p>
        </p:txBody>
      </p:sp>
      <p:grpSp>
        <p:nvGrpSpPr>
          <p:cNvPr id="11" name="Группа 10"/>
          <p:cNvGrpSpPr/>
          <p:nvPr/>
        </p:nvGrpSpPr>
        <p:grpSpPr>
          <a:xfrm>
            <a:off x="15778" y="6466"/>
            <a:ext cx="3851706" cy="8223133"/>
            <a:chOff x="15778" y="6466"/>
            <a:chExt cx="3851706" cy="8223133"/>
          </a:xfrm>
        </p:grpSpPr>
        <p:pic>
          <p:nvPicPr>
            <p:cNvPr id="13" name="Picture 2" descr="C:\Users\Виталий\Desktop\photo_2026-01-26_22-13-03.jpg"/>
            <p:cNvPicPr>
              <a:picLocks noChangeAspect="1" noChangeArrowheads="1"/>
            </p:cNvPicPr>
            <p:nvPr/>
          </p:nvPicPr>
          <p:blipFill>
            <a:blip r:embed="rId4"/>
            <a:srcRect r="23937"/>
            <a:stretch>
              <a:fillRect/>
            </a:stretch>
          </p:blipFill>
          <p:spPr bwMode="auto">
            <a:xfrm>
              <a:off x="15778" y="6466"/>
              <a:ext cx="2995436" cy="8223133"/>
            </a:xfrm>
            <a:prstGeom prst="rect">
              <a:avLst/>
            </a:prstGeom>
            <a:noFill/>
          </p:spPr>
        </p:pic>
        <p:pic>
          <p:nvPicPr>
            <p:cNvPr id="14" name="Image 0" descr="preencoded.png"/>
            <p:cNvPicPr>
              <a:picLocks noChangeAspect="1"/>
            </p:cNvPicPr>
            <p:nvPr/>
          </p:nvPicPr>
          <p:blipFill>
            <a:blip r:embed="rId5"/>
            <a:srcRect l="69585" b="927"/>
            <a:stretch>
              <a:fillRect/>
            </a:stretch>
          </p:blipFill>
          <p:spPr>
            <a:xfrm>
              <a:off x="2579030" y="6467"/>
              <a:ext cx="1288454" cy="822313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61004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81;p7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93539" y="-1324304"/>
            <a:ext cx="13543178" cy="1027911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4794384" y="161670"/>
            <a:ext cx="6571735" cy="75116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5550"/>
              </a:lnSpc>
            </a:pP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Этапы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реализации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проекта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ea typeface="Montserrat Bold" pitchFamily="34" charset="-122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91574" y="2290723"/>
            <a:ext cx="93510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691574" y="3397295"/>
            <a:ext cx="1014116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</a:pPr>
            <a:r>
              <a:rPr lang="ru-RU" sz="2000" b="1" dirty="0" smtClean="0"/>
              <a:t> </a:t>
            </a:r>
            <a:endParaRPr lang="ru-RU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spcBef>
                <a:spcPct val="20000"/>
              </a:spcBef>
            </a:pPr>
            <a:endParaRPr lang="ru-RU" sz="20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spcBef>
                <a:spcPct val="20000"/>
              </a:spcBef>
            </a:pPr>
            <a:endParaRPr lang="ru-RU" sz="20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28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3539" y="7209791"/>
            <a:ext cx="902825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    4</a:t>
            </a:r>
            <a:r>
              <a:rPr lang="ru-RU" sz="2000" b="1" dirty="0"/>
              <a:t>. «АРТ-неделя»</a:t>
            </a:r>
          </a:p>
          <a:p>
            <a:pPr algn="ctr"/>
            <a:r>
              <a:rPr lang="ru-RU" sz="2000" b="1" dirty="0" smtClean="0">
                <a:solidFill>
                  <a:srgbClr val="D73AD7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              </a:t>
            </a:r>
            <a:endParaRPr lang="ru-RU" dirty="0"/>
          </a:p>
        </p:txBody>
      </p:sp>
      <p:pic>
        <p:nvPicPr>
          <p:cNvPr id="13" name="Picture 10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05132" y="3547603"/>
            <a:ext cx="6071414" cy="2282485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4409173" y="1770580"/>
            <a:ext cx="9367373" cy="10402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spcBef>
                <a:spcPct val="20000"/>
              </a:spcBef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Проведение кукольных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спектаклей в</a:t>
            </a:r>
          </a:p>
          <a:p>
            <a:pPr marL="342900" indent="-342900">
              <a:spcBef>
                <a:spcPct val="20000"/>
              </a:spcBef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подготовительных группах </a:t>
            </a:r>
            <a:r>
              <a:rPr lang="ru-RU" sz="2800" b="1" dirty="0" smtClean="0"/>
              <a:t>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детских  садов №505, №450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50065" y="3547603"/>
            <a:ext cx="73152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                               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Февраль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2026 г.</a:t>
            </a:r>
          </a:p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              Март 2026 г.</a:t>
            </a:r>
          </a:p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                  Апрель 2026 г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              Май 2026 г.</a:t>
            </a:r>
          </a:p>
        </p:txBody>
      </p:sp>
      <p:grpSp>
        <p:nvGrpSpPr>
          <p:cNvPr id="11" name="Группа 10"/>
          <p:cNvGrpSpPr/>
          <p:nvPr/>
        </p:nvGrpSpPr>
        <p:grpSpPr>
          <a:xfrm>
            <a:off x="15778" y="6466"/>
            <a:ext cx="3851706" cy="8223133"/>
            <a:chOff x="15778" y="6466"/>
            <a:chExt cx="3851706" cy="8223133"/>
          </a:xfrm>
        </p:grpSpPr>
        <p:pic>
          <p:nvPicPr>
            <p:cNvPr id="14" name="Picture 2" descr="C:\Users\Виталий\Desktop\photo_2026-01-26_22-13-03.jpg"/>
            <p:cNvPicPr>
              <a:picLocks noChangeAspect="1" noChangeArrowheads="1"/>
            </p:cNvPicPr>
            <p:nvPr/>
          </p:nvPicPr>
          <p:blipFill>
            <a:blip r:embed="rId4"/>
            <a:srcRect r="23937"/>
            <a:stretch>
              <a:fillRect/>
            </a:stretch>
          </p:blipFill>
          <p:spPr bwMode="auto">
            <a:xfrm>
              <a:off x="15778" y="6466"/>
              <a:ext cx="2995436" cy="8223133"/>
            </a:xfrm>
            <a:prstGeom prst="rect">
              <a:avLst/>
            </a:prstGeom>
            <a:noFill/>
          </p:spPr>
        </p:pic>
        <p:pic>
          <p:nvPicPr>
            <p:cNvPr id="15" name="Image 0" descr="preencoded.png"/>
            <p:cNvPicPr>
              <a:picLocks noChangeAspect="1"/>
            </p:cNvPicPr>
            <p:nvPr/>
          </p:nvPicPr>
          <p:blipFill>
            <a:blip r:embed="rId5"/>
            <a:srcRect l="69585" b="927"/>
            <a:stretch>
              <a:fillRect/>
            </a:stretch>
          </p:blipFill>
          <p:spPr>
            <a:xfrm>
              <a:off x="2579030" y="6467"/>
              <a:ext cx="1288454" cy="822313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87783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830</TotalTime>
  <Words>707</Words>
  <Application>Microsoft Office PowerPoint</Application>
  <PresentationFormat>Произвольный</PresentationFormat>
  <Paragraphs>161</Paragraphs>
  <Slides>16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Arial</vt:lpstr>
      <vt:lpstr>Times New Roman</vt:lpstr>
      <vt:lpstr>Source Sans 3</vt:lpstr>
      <vt:lpstr>Montserrat Bold</vt:lpstr>
      <vt:lpstr>Calibri Light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Смета   проекта «Творческая мастерская «Школа добрых сказок»</vt:lpstr>
      <vt:lpstr>Выполненные мероприятия  в соответствии с планом проекта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Екатерина</dc:creator>
  <cp:lastModifiedBy>Uchitel</cp:lastModifiedBy>
  <cp:revision>53</cp:revision>
  <dcterms:created xsi:type="dcterms:W3CDTF">2025-12-03T19:26:29Z</dcterms:created>
  <dcterms:modified xsi:type="dcterms:W3CDTF">2026-02-25T13:52:29Z</dcterms:modified>
</cp:coreProperties>
</file>