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8" r:id="rId5"/>
    <p:sldId id="260" r:id="rId6"/>
    <p:sldId id="261" r:id="rId7"/>
    <p:sldId id="271" r:id="rId8"/>
    <p:sldId id="266" r:id="rId9"/>
    <p:sldId id="269" r:id="rId10"/>
    <p:sldId id="272" r:id="rId11"/>
    <p:sldId id="276" r:id="rId12"/>
    <p:sldId id="277" r:id="rId13"/>
    <p:sldId id="267" r:id="rId14"/>
    <p:sldId id="263" r:id="rId15"/>
    <p:sldId id="280" r:id="rId16"/>
    <p:sldId id="279" r:id="rId17"/>
  </p:sldIdLst>
  <p:sldSz cx="14630400" cy="8229600"/>
  <p:notesSz cx="8229600" cy="14630400"/>
  <p:embeddedFontLst>
    <p:embeddedFont>
      <p:font typeface="Source Sans 3" panose="020B0604020202020204" charset="0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4610"/>
  </p:normalViewPr>
  <p:slideViewPr>
    <p:cSldViewPr snapToGrid="0" snapToObjects="1">
      <p:cViewPr>
        <p:scale>
          <a:sx n="80" d="100"/>
          <a:sy n="80" d="100"/>
        </p:scale>
        <p:origin x="-1068" y="-50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E3556-C6D8-4040-8FD5-700CA8A67BDB}" type="datetimeFigureOut">
              <a:rPr lang="ru-RU" smtClean="0"/>
              <a:pPr/>
              <a:t>25.02.2026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D7710-0951-45F9-92B2-37CF665E8F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11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54dda1946d_4_2758:notes"/>
          <p:cNvSpPr txBox="1">
            <a:spLocks noGrp="1"/>
          </p:cNvSpPr>
          <p:nvPr>
            <p:ph type="body" idx="1"/>
          </p:nvPr>
        </p:nvSpPr>
        <p:spPr>
          <a:xfrm>
            <a:off x="822960" y="6949440"/>
            <a:ext cx="6583680" cy="6583680"/>
          </a:xfrm>
          <a:prstGeom prst="rect">
            <a:avLst/>
          </a:prstGeom>
        </p:spPr>
        <p:txBody>
          <a:bodyPr spcFirstLastPara="1" wrap="square" lIns="130601" tIns="130601" rIns="130601" bIns="13060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251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54dda1946d_4_2758:notes"/>
          <p:cNvSpPr txBox="1">
            <a:spLocks noGrp="1"/>
          </p:cNvSpPr>
          <p:nvPr>
            <p:ph type="body" idx="1"/>
          </p:nvPr>
        </p:nvSpPr>
        <p:spPr>
          <a:xfrm>
            <a:off x="822960" y="6949440"/>
            <a:ext cx="6583680" cy="6583680"/>
          </a:xfrm>
          <a:prstGeom prst="rect">
            <a:avLst/>
          </a:prstGeom>
        </p:spPr>
        <p:txBody>
          <a:bodyPr spcFirstLastPara="1" wrap="square" lIns="130601" tIns="130601" rIns="130601" bIns="13060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251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127920" y="79440"/>
            <a:ext cx="9020640" cy="902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4005200" y="4637160"/>
            <a:ext cx="10108160" cy="101081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20"/>
          <p:cNvCxnSpPr/>
          <p:nvPr/>
        </p:nvCxnSpPr>
        <p:spPr>
          <a:xfrm>
            <a:off x="1123200" y="7781840"/>
            <a:ext cx="1350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2066760" y="2620080"/>
            <a:ext cx="4776000" cy="1701120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1"/>
          </p:nvPr>
        </p:nvSpPr>
        <p:spPr>
          <a:xfrm>
            <a:off x="2066760" y="4321200"/>
            <a:ext cx="4776000" cy="128832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07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568727" y="-1765739"/>
            <a:ext cx="11372657" cy="86537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0"/>
          <p:cNvSpPr/>
          <p:nvPr/>
        </p:nvSpPr>
        <p:spPr>
          <a:xfrm>
            <a:off x="1274682" y="3018354"/>
            <a:ext cx="7594997" cy="4303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Проект: </a:t>
            </a:r>
            <a:endParaRPr lang="ru-RU" sz="4800" b="1" dirty="0" smtClean="0">
              <a:solidFill>
                <a:srgbClr val="FF0000"/>
              </a:solidFill>
              <a:latin typeface="Times New Roman" panose="02020603050405020304" pitchFamily="18" charset="0"/>
              <a:ea typeface="Montserrat Bold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5400"/>
              </a:lnSpc>
              <a:buNone/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«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Творческая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мастерская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»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endParaRPr lang="ru-RU" sz="4800" b="1" dirty="0" smtClean="0">
              <a:solidFill>
                <a:srgbClr val="FF0000"/>
              </a:solidFill>
              <a:latin typeface="Times New Roman" panose="02020603050405020304" pitchFamily="18" charset="0"/>
              <a:ea typeface="Montserrat Bold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54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«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Школа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добрых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сказок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»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5400"/>
              </a:lnSpc>
              <a:buNone/>
            </a:pPr>
            <a:endParaRPr lang="en-US" sz="4350" dirty="0"/>
          </a:p>
        </p:txBody>
      </p:sp>
      <p:sp>
        <p:nvSpPr>
          <p:cNvPr id="5" name="Text 2"/>
          <p:cNvSpPr/>
          <p:nvPr/>
        </p:nvSpPr>
        <p:spPr>
          <a:xfrm>
            <a:off x="774502" y="3448169"/>
            <a:ext cx="7594997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74502" y="4051102"/>
            <a:ext cx="7594997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74502" y="4654034"/>
            <a:ext cx="7594997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74502" y="5256967"/>
            <a:ext cx="7594997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40282" y="6187100"/>
            <a:ext cx="7918085" cy="1721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Школьный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Совет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Старшеклассников</a:t>
            </a:r>
            <a:endParaRPr lang="ru-RU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Source Sans 3" pitchFamily="34" charset="-122"/>
              <a:cs typeface="Times New Roman" panose="02020603050405020304" pitchFamily="18" charset="0"/>
            </a:endParaRPr>
          </a:p>
          <a:p>
            <a:pPr marL="0" indent="0" algn="r">
              <a:lnSpc>
                <a:spcPts val="2750"/>
              </a:lnSpc>
              <a:buNone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МАОУ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СОШ № 145 </a:t>
            </a:r>
            <a:endParaRPr lang="ru-RU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Source Sans 3" pitchFamily="34" charset="-122"/>
              <a:cs typeface="Times New Roman" panose="02020603050405020304" pitchFamily="18" charset="0"/>
            </a:endParaRPr>
          </a:p>
          <a:p>
            <a:pPr marL="0" indent="0" algn="r">
              <a:lnSpc>
                <a:spcPts val="2750"/>
              </a:lnSpc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углубленным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изучением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Source Sans 3" pitchFamily="34" charset="-122"/>
              <a:cs typeface="Times New Roman" panose="02020603050405020304" pitchFamily="18" charset="0"/>
            </a:endParaRPr>
          </a:p>
          <a:p>
            <a:pPr marL="0" indent="0" algn="r">
              <a:lnSpc>
                <a:spcPts val="2750"/>
              </a:lnSpc>
              <a:buNone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отдельных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предметов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\\192.168.2.245\145\Влада Евгеньевна\Логотип школы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5587" y="254926"/>
            <a:ext cx="2967018" cy="24847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45" y="0"/>
            <a:ext cx="5712855" cy="816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76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1746346">
            <a:off x="613014" y="-501002"/>
            <a:ext cx="14797850" cy="10508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794384" y="161670"/>
            <a:ext cx="6571735" cy="751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Этапы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реализации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проекта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Montserrat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1574" y="2290723"/>
            <a:ext cx="9351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94933" y="314632"/>
            <a:ext cx="10141160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2000" b="1" dirty="0" smtClean="0"/>
              <a:t>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Мастер-класс   «Герои сказок», где воспитанники детских  садов №505, №450  могут создать своими  руками   героев сказки по шаблону- аппликации, рисунок и др.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</a:t>
            </a:r>
            <a:endParaRPr lang="ru-RU" sz="2800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259" y="3263131"/>
            <a:ext cx="4731880" cy="3148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3539" y="7209791"/>
            <a:ext cx="90282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4</a:t>
            </a:r>
            <a:r>
              <a:rPr lang="ru-RU" sz="2000" b="1" dirty="0"/>
              <a:t>. «АРТ-неделя»</a:t>
            </a:r>
          </a:p>
          <a:p>
            <a:pPr algn="ctr"/>
            <a:r>
              <a:rPr lang="ru-RU" sz="2000" b="1" dirty="0" smtClean="0">
                <a:solidFill>
                  <a:srgbClr val="D73AD7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         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06592" y="3263131"/>
            <a:ext cx="73152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  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Февраль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2026 г.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           Март 2026 г.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               Апрель 2026 г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           Май 2026 г.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5778" y="6466"/>
            <a:ext cx="3851706" cy="8223133"/>
            <a:chOff x="15778" y="6466"/>
            <a:chExt cx="3851706" cy="8223133"/>
          </a:xfrm>
        </p:grpSpPr>
        <p:pic>
          <p:nvPicPr>
            <p:cNvPr id="13" name="Picture 2" descr="C:\Users\Виталий\Desktop\photo_2026-01-26_22-13-03.jpg"/>
            <p:cNvPicPr>
              <a:picLocks noChangeAspect="1" noChangeArrowheads="1"/>
            </p:cNvPicPr>
            <p:nvPr/>
          </p:nvPicPr>
          <p:blipFill>
            <a:blip r:embed="rId4"/>
            <a:srcRect r="23937"/>
            <a:stretch>
              <a:fillRect/>
            </a:stretch>
          </p:blipFill>
          <p:spPr bwMode="auto">
            <a:xfrm>
              <a:off x="15778" y="6466"/>
              <a:ext cx="2995436" cy="8223133"/>
            </a:xfrm>
            <a:prstGeom prst="rect">
              <a:avLst/>
            </a:prstGeom>
            <a:noFill/>
          </p:spPr>
        </p:pic>
        <p:pic>
          <p:nvPicPr>
            <p:cNvPr id="14" name="Image 0" descr="preencoded.png"/>
            <p:cNvPicPr>
              <a:picLocks noChangeAspect="1"/>
            </p:cNvPicPr>
            <p:nvPr/>
          </p:nvPicPr>
          <p:blipFill>
            <a:blip r:embed="rId5"/>
            <a:srcRect l="69585" b="927"/>
            <a:stretch>
              <a:fillRect/>
            </a:stretch>
          </p:blipFill>
          <p:spPr>
            <a:xfrm>
              <a:off x="2579030" y="6467"/>
              <a:ext cx="1288454" cy="8223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77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108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78577">
            <a:off x="-56807" y="-957154"/>
            <a:ext cx="8591340" cy="651189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Прямоугольник 58"/>
          <p:cNvSpPr/>
          <p:nvPr/>
        </p:nvSpPr>
        <p:spPr>
          <a:xfrm>
            <a:off x="4511165" y="161670"/>
            <a:ext cx="6571734" cy="751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Montserrat Bold" pitchFamily="34" charset="-122"/>
                <a:cs typeface="Times New Roman" pitchFamily="18" charset="0"/>
              </a:rPr>
              <a:t>Этапы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Montserrat Bold" pitchFamily="34" charset="-122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Montserrat Bold" pitchFamily="34" charset="-122"/>
                <a:cs typeface="Times New Roman" pitchFamily="18" charset="0"/>
              </a:rPr>
              <a:t>реализации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Montserrat Bold" pitchFamily="34" charset="-122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Montserrat Bold" pitchFamily="34" charset="-122"/>
                <a:cs typeface="Times New Roman" pitchFamily="18" charset="0"/>
              </a:rPr>
              <a:t>проекта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Montserrat Bold" pitchFamily="34" charset="-122"/>
              <a:cs typeface="Times New Roman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691574" y="2290723"/>
            <a:ext cx="9351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3867484" y="767229"/>
            <a:ext cx="101411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2000" b="1" dirty="0" smtClean="0"/>
              <a:t>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«АРТ-неделя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»-  совместное создание  с дошкольниками    уникальной сказки, игровых кукол и кукольного спектакля, где артистами выступят дети.</a:t>
            </a:r>
          </a:p>
          <a:p>
            <a:pPr marL="342900" indent="-342900">
              <a:spcBef>
                <a:spcPct val="20000"/>
              </a:spcBef>
            </a:pP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                                 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93539" y="7209791"/>
            <a:ext cx="90282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4</a:t>
            </a:r>
            <a:r>
              <a:rPr lang="ru-RU" sz="2000" b="1" dirty="0"/>
              <a:t>. «АРТ-неделя»</a:t>
            </a:r>
          </a:p>
          <a:p>
            <a:pPr algn="ctr"/>
            <a:r>
              <a:rPr lang="ru-RU" sz="2000" b="1" dirty="0" smtClean="0">
                <a:solidFill>
                  <a:srgbClr val="D73AD7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             </a:t>
            </a:r>
            <a:endParaRPr lang="ru-RU" dirty="0"/>
          </a:p>
        </p:txBody>
      </p:sp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105" y="3607300"/>
            <a:ext cx="4556312" cy="3327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3210339" y="2290231"/>
            <a:ext cx="73152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                           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Montserrat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482779" y="4552389"/>
            <a:ext cx="2019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Май 2026 г.</a:t>
            </a:r>
            <a:endParaRPr lang="ru-RU" sz="2800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15778" y="6466"/>
            <a:ext cx="3851706" cy="8223133"/>
            <a:chOff x="15778" y="6466"/>
            <a:chExt cx="3851706" cy="8223133"/>
          </a:xfrm>
        </p:grpSpPr>
        <p:pic>
          <p:nvPicPr>
            <p:cNvPr id="68" name="Picture 2" descr="C:\Users\Виталий\Desktop\photo_2026-01-26_22-13-03.jpg"/>
            <p:cNvPicPr>
              <a:picLocks noChangeAspect="1" noChangeArrowheads="1"/>
            </p:cNvPicPr>
            <p:nvPr/>
          </p:nvPicPr>
          <p:blipFill>
            <a:blip r:embed="rId5"/>
            <a:srcRect r="23937"/>
            <a:stretch>
              <a:fillRect/>
            </a:stretch>
          </p:blipFill>
          <p:spPr bwMode="auto">
            <a:xfrm>
              <a:off x="15778" y="6466"/>
              <a:ext cx="2995436" cy="8223133"/>
            </a:xfrm>
            <a:prstGeom prst="rect">
              <a:avLst/>
            </a:prstGeom>
            <a:noFill/>
          </p:spPr>
        </p:pic>
        <p:pic>
          <p:nvPicPr>
            <p:cNvPr id="69" name="Image 0" descr="preencoded.png"/>
            <p:cNvPicPr>
              <a:picLocks noChangeAspect="1"/>
            </p:cNvPicPr>
            <p:nvPr/>
          </p:nvPicPr>
          <p:blipFill>
            <a:blip r:embed="rId6"/>
            <a:srcRect l="69585" b="927"/>
            <a:stretch>
              <a:fillRect/>
            </a:stretch>
          </p:blipFill>
          <p:spPr>
            <a:xfrm>
              <a:off x="2579030" y="6467"/>
              <a:ext cx="1288454" cy="822313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108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78577">
            <a:off x="-56807" y="-957154"/>
            <a:ext cx="8591340" cy="651189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 0"/>
          <p:cNvSpPr/>
          <p:nvPr/>
        </p:nvSpPr>
        <p:spPr>
          <a:xfrm>
            <a:off x="4655106" y="612934"/>
            <a:ext cx="5320070" cy="605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Результаты проекта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hape 1"/>
          <p:cNvSpPr/>
          <p:nvPr/>
        </p:nvSpPr>
        <p:spPr>
          <a:xfrm>
            <a:off x="678180" y="1799749"/>
            <a:ext cx="4295537" cy="2980015"/>
          </a:xfrm>
          <a:prstGeom prst="roundRect">
            <a:avLst>
              <a:gd name="adj" fmla="val 3682"/>
            </a:avLst>
          </a:prstGeom>
          <a:solidFill>
            <a:srgbClr val="FFFFFF"/>
          </a:solidFill>
          <a:ln/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pic>
        <p:nvPicPr>
          <p:cNvPr id="34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79" y="1463397"/>
            <a:ext cx="4295537" cy="91440"/>
          </a:xfrm>
          <a:prstGeom prst="rect">
            <a:avLst/>
          </a:prstGeom>
        </p:spPr>
      </p:pic>
      <p:pic>
        <p:nvPicPr>
          <p:cNvPr id="3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317" y="1509117"/>
            <a:ext cx="581263" cy="581263"/>
          </a:xfrm>
          <a:prstGeom prst="rect">
            <a:avLst/>
          </a:prstGeom>
        </p:spPr>
      </p:pic>
      <p:sp>
        <p:nvSpPr>
          <p:cNvPr id="36" name="Text 2"/>
          <p:cNvSpPr/>
          <p:nvPr/>
        </p:nvSpPr>
        <p:spPr>
          <a:xfrm>
            <a:off x="857250" y="1939051"/>
            <a:ext cx="3797856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Создание творческой среды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"/>
          <p:cNvSpPr/>
          <p:nvPr/>
        </p:nvSpPr>
        <p:spPr>
          <a:xfrm>
            <a:off x="792719" y="2359639"/>
            <a:ext cx="3862387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для полноценного освоения культурных, нравственных ценностей, транслируемых посредством кукольного спектакля, литературного текста, расширяющие возможности и формы коммуникации дошкольнико</a:t>
            </a:r>
            <a:r>
              <a:rPr lang="en-US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hape 4"/>
          <p:cNvSpPr/>
          <p:nvPr/>
        </p:nvSpPr>
        <p:spPr>
          <a:xfrm>
            <a:off x="5070514" y="1776889"/>
            <a:ext cx="4295537" cy="2980015"/>
          </a:xfrm>
          <a:prstGeom prst="roundRect">
            <a:avLst>
              <a:gd name="adj" fmla="val 3682"/>
            </a:avLst>
          </a:prstGeom>
          <a:solidFill>
            <a:srgbClr val="FFFFFF"/>
          </a:solidFill>
          <a:ln/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pic>
        <p:nvPicPr>
          <p:cNvPr id="3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432" y="1523282"/>
            <a:ext cx="4295537" cy="91440"/>
          </a:xfrm>
          <a:prstGeom prst="rect">
            <a:avLst/>
          </a:prstGeom>
        </p:spPr>
      </p:pic>
      <p:pic>
        <p:nvPicPr>
          <p:cNvPr id="4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568" y="1509117"/>
            <a:ext cx="581263" cy="581263"/>
          </a:xfrm>
          <a:prstGeom prst="rect">
            <a:avLst/>
          </a:prstGeom>
        </p:spPr>
      </p:pic>
      <p:sp>
        <p:nvSpPr>
          <p:cNvPr id="41" name="Text 5"/>
          <p:cNvSpPr/>
          <p:nvPr/>
        </p:nvSpPr>
        <p:spPr>
          <a:xfrm>
            <a:off x="5654099" y="1922398"/>
            <a:ext cx="3128367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Создание конкуренции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6"/>
          <p:cNvSpPr/>
          <p:nvPr/>
        </p:nvSpPr>
        <p:spPr>
          <a:xfrm>
            <a:off x="5316022" y="2473838"/>
            <a:ext cx="3862387" cy="930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производителям мультфильмов, компьютерных игр, которые пока имеют доминирующее </a:t>
            </a:r>
            <a:r>
              <a:rPr lang="en-US" b="1" i="1" dirty="0" err="1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влияние</a:t>
            </a:r>
            <a:r>
              <a:rPr lang="en-US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endParaRPr lang="ru-RU" b="1" i="1" dirty="0" smtClean="0">
              <a:latin typeface="Times New Roman" panose="02020603050405020304" pitchFamily="18" charset="0"/>
              <a:ea typeface="Source Sans 3" pitchFamily="34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i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на</a:t>
            </a:r>
            <a:r>
              <a:rPr lang="en-US" b="1" i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детей.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Shape 7"/>
          <p:cNvSpPr/>
          <p:nvPr/>
        </p:nvSpPr>
        <p:spPr>
          <a:xfrm>
            <a:off x="9975176" y="1776889"/>
            <a:ext cx="4295537" cy="2980015"/>
          </a:xfrm>
          <a:prstGeom prst="roundRect">
            <a:avLst>
              <a:gd name="adj" fmla="val 3682"/>
            </a:avLst>
          </a:prstGeom>
          <a:solidFill>
            <a:srgbClr val="FFFFFF"/>
          </a:solidFill>
          <a:ln/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pic>
        <p:nvPicPr>
          <p:cNvPr id="44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622" y="1509117"/>
            <a:ext cx="4295537" cy="91440"/>
          </a:xfrm>
          <a:prstGeom prst="rect">
            <a:avLst/>
          </a:prstGeom>
        </p:spPr>
      </p:pic>
      <p:pic>
        <p:nvPicPr>
          <p:cNvPr id="45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3820" y="1509117"/>
            <a:ext cx="581263" cy="581263"/>
          </a:xfrm>
          <a:prstGeom prst="rect">
            <a:avLst/>
          </a:prstGeom>
        </p:spPr>
      </p:pic>
      <p:sp>
        <p:nvSpPr>
          <p:cNvPr id="46" name="Text 8"/>
          <p:cNvSpPr/>
          <p:nvPr/>
        </p:nvSpPr>
        <p:spPr>
          <a:xfrm>
            <a:off x="10186842" y="1984449"/>
            <a:ext cx="3058120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Социальная адаптация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9"/>
          <p:cNvSpPr/>
          <p:nvPr/>
        </p:nvSpPr>
        <p:spPr>
          <a:xfrm>
            <a:off x="9873259" y="2453260"/>
            <a:ext cx="3862387" cy="930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детей с ограниченными возможностями здоровья, снижение уровня психологической уязвимости</a:t>
            </a:r>
            <a:r>
              <a:rPr lang="en-US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dirty="0"/>
          </a:p>
        </p:txBody>
      </p:sp>
      <p:sp>
        <p:nvSpPr>
          <p:cNvPr id="48" name="Shape 10"/>
          <p:cNvSpPr/>
          <p:nvPr/>
        </p:nvSpPr>
        <p:spPr>
          <a:xfrm>
            <a:off x="678180" y="5264110"/>
            <a:ext cx="6540103" cy="2352556"/>
          </a:xfrm>
          <a:prstGeom prst="roundRect">
            <a:avLst>
              <a:gd name="adj" fmla="val 4664"/>
            </a:avLst>
          </a:prstGeom>
          <a:solidFill>
            <a:srgbClr val="FFFFFF"/>
          </a:solidFill>
          <a:ln/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pic>
        <p:nvPicPr>
          <p:cNvPr id="49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" y="4970694"/>
            <a:ext cx="6540103" cy="91440"/>
          </a:xfrm>
          <a:prstGeom prst="rect">
            <a:avLst/>
          </a:prstGeom>
        </p:spPr>
      </p:pic>
      <p:pic>
        <p:nvPicPr>
          <p:cNvPr id="50" name="Image 7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4973479"/>
            <a:ext cx="581263" cy="581263"/>
          </a:xfrm>
          <a:prstGeom prst="rect">
            <a:avLst/>
          </a:prstGeom>
        </p:spPr>
      </p:pic>
      <p:sp>
        <p:nvSpPr>
          <p:cNvPr id="51" name="Text 11"/>
          <p:cNvSpPr/>
          <p:nvPr/>
        </p:nvSpPr>
        <p:spPr>
          <a:xfrm>
            <a:off x="2535317" y="5403413"/>
            <a:ext cx="2735699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Совершенствование</a:t>
            </a:r>
            <a:endParaRPr lang="en-US" sz="1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12"/>
          <p:cNvSpPr/>
          <p:nvPr/>
        </p:nvSpPr>
        <p:spPr>
          <a:xfrm>
            <a:off x="678179" y="5896094"/>
            <a:ext cx="6106954" cy="310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у дошкольников всех видов речевой деятельности</a:t>
            </a:r>
            <a:r>
              <a:rPr lang="en-US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dirty="0"/>
          </a:p>
        </p:txBody>
      </p:sp>
      <p:sp>
        <p:nvSpPr>
          <p:cNvPr id="53" name="Shape 13"/>
          <p:cNvSpPr/>
          <p:nvPr/>
        </p:nvSpPr>
        <p:spPr>
          <a:xfrm>
            <a:off x="7411998" y="5264110"/>
            <a:ext cx="6540222" cy="2352556"/>
          </a:xfrm>
          <a:prstGeom prst="roundRect">
            <a:avLst>
              <a:gd name="adj" fmla="val 4664"/>
            </a:avLst>
          </a:prstGeom>
          <a:solidFill>
            <a:srgbClr val="FFFFFF"/>
          </a:solidFill>
          <a:ln/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pic>
        <p:nvPicPr>
          <p:cNvPr id="54" name="Image 8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998" y="4988223"/>
            <a:ext cx="6540222" cy="91440"/>
          </a:xfrm>
          <a:prstGeom prst="rect">
            <a:avLst/>
          </a:prstGeom>
        </p:spPr>
      </p:pic>
      <p:pic>
        <p:nvPicPr>
          <p:cNvPr id="55" name="Image 9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418" y="4973479"/>
            <a:ext cx="581263" cy="581263"/>
          </a:xfrm>
          <a:prstGeom prst="rect">
            <a:avLst/>
          </a:prstGeom>
        </p:spPr>
      </p:pic>
      <p:sp>
        <p:nvSpPr>
          <p:cNvPr id="56" name="Text 14"/>
          <p:cNvSpPr/>
          <p:nvPr/>
        </p:nvSpPr>
        <p:spPr>
          <a:xfrm>
            <a:off x="7605831" y="5290780"/>
            <a:ext cx="6107073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Развитие творческих и познавательных способностей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15"/>
          <p:cNvSpPr/>
          <p:nvPr/>
        </p:nvSpPr>
        <p:spPr>
          <a:xfrm>
            <a:off x="7707231" y="5896443"/>
            <a:ext cx="6107073" cy="930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эмоциональной отзывчивости при просмотре кукольного спектакля, участия в беседе после спектакля, мастер-классах, а так же выступая в роли актеров.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082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39810" y="217560"/>
            <a:ext cx="11090591" cy="885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7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571894" y="-635761"/>
            <a:ext cx="10588571" cy="82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353" y="1732776"/>
            <a:ext cx="9606987" cy="592812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14812" y="217560"/>
            <a:ext cx="5320070" cy="605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750"/>
              </a:lnSpc>
            </a:pPr>
            <a:endParaRPr lang="en-US" sz="3600" b="1" u="sng" dirty="0">
              <a:solidFill>
                <a:srgbClr val="D73AD7"/>
              </a:solidFill>
              <a:latin typeface="Montserrat Bold" pitchFamily="34" charset="0"/>
              <a:ea typeface="Montserrat Bold" pitchFamily="34" charset="-122"/>
              <a:cs typeface="Montserrat Bold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174361" y="2592189"/>
            <a:ext cx="2352873" cy="968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Освоению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мира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человеческих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6542539" y="2675200"/>
            <a:ext cx="1984891" cy="743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коммуникативных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1"/>
          <p:cNvSpPr/>
          <p:nvPr/>
        </p:nvSpPr>
        <p:spPr>
          <a:xfrm>
            <a:off x="9501720" y="2592189"/>
            <a:ext cx="2352873" cy="384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сопереживанию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1"/>
          <p:cNvSpPr/>
          <p:nvPr/>
        </p:nvSpPr>
        <p:spPr>
          <a:xfrm>
            <a:off x="7930109" y="5544964"/>
            <a:ext cx="2352873" cy="984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Социализации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1"/>
          <p:cNvSpPr/>
          <p:nvPr/>
        </p:nvSpPr>
        <p:spPr>
          <a:xfrm>
            <a:off x="4596604" y="5652383"/>
            <a:ext cx="2352873" cy="384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азвитию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698" y="4808463"/>
            <a:ext cx="3446891" cy="2587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7" y="5224303"/>
            <a:ext cx="3731800" cy="243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079" y="2540180"/>
            <a:ext cx="2340510" cy="1756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7" y="2295626"/>
            <a:ext cx="2401210" cy="2401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2370" y="409337"/>
            <a:ext cx="12604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поможет  приобщить детей к театрализованной деятельности, что способствует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Uchitel\Desktop\апапа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057" y="1819842"/>
            <a:ext cx="815753" cy="850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13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08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78577">
            <a:off x="-2941131" y="-3065675"/>
            <a:ext cx="20307709" cy="1554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78248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75459" y="1782485"/>
            <a:ext cx="3479363" cy="424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Партнёры проекта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987" y="2206943"/>
            <a:ext cx="11189110" cy="56541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431159" y="3234350"/>
            <a:ext cx="2352873" cy="384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Библиотека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2"/>
          <p:cNvSpPr/>
          <p:nvPr/>
        </p:nvSpPr>
        <p:spPr>
          <a:xfrm>
            <a:off x="2431157" y="3842387"/>
            <a:ext cx="2352873" cy="680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Информационная поддержка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3"/>
          <p:cNvSpPr/>
          <p:nvPr/>
        </p:nvSpPr>
        <p:spPr>
          <a:xfrm>
            <a:off x="6138764" y="3041982"/>
            <a:ext cx="2352872" cy="769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Методисты и воспитатели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4"/>
          <p:cNvSpPr/>
          <p:nvPr/>
        </p:nvSpPr>
        <p:spPr>
          <a:xfrm>
            <a:off x="6138704" y="3979564"/>
            <a:ext cx="2352872" cy="615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Методическая помощь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5"/>
          <p:cNvSpPr/>
          <p:nvPr/>
        </p:nvSpPr>
        <p:spPr>
          <a:xfrm>
            <a:off x="10098752" y="3243255"/>
            <a:ext cx="2352872" cy="384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Родители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6"/>
          <p:cNvSpPr/>
          <p:nvPr/>
        </p:nvSpPr>
        <p:spPr>
          <a:xfrm>
            <a:off x="10177410" y="3574251"/>
            <a:ext cx="2352872" cy="615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buNone/>
            </a:pPr>
            <a:r>
              <a:rPr lang="en-US" sz="20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Материальн</a:t>
            </a:r>
            <a:r>
              <a:rPr lang="ru-RU" sz="20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ая</a:t>
            </a:r>
            <a:r>
              <a:rPr lang="en-US" sz="20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dirty="0"/>
              <a:t>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нитки,  фетр, ткань и др.) </a:t>
            </a:r>
          </a:p>
        </p:txBody>
      </p:sp>
      <p:sp>
        <p:nvSpPr>
          <p:cNvPr id="15" name="Text 7"/>
          <p:cNvSpPr/>
          <p:nvPr/>
        </p:nvSpPr>
        <p:spPr>
          <a:xfrm>
            <a:off x="3841214" y="5837402"/>
            <a:ext cx="3030375" cy="769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ДО </a:t>
            </a:r>
          </a:p>
          <a:p>
            <a:pPr marL="0" indent="0" algn="ctr">
              <a:buNone/>
            </a:pPr>
            <a:r>
              <a:rPr lang="en-US" sz="24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«</a:t>
            </a:r>
            <a:r>
              <a:rPr lang="en-US" sz="2400" b="1" dirty="0" err="1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Волшебная</a:t>
            </a:r>
            <a:r>
              <a:rPr lang="en-US" sz="24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нить»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4053244" y="6738279"/>
            <a:ext cx="2352873" cy="615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0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Консультаци</a:t>
            </a:r>
            <a:r>
              <a:rPr lang="ru-RU" sz="20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онная</a:t>
            </a:r>
            <a:r>
              <a:rPr lang="ru-RU" sz="20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помощь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9"/>
          <p:cNvSpPr/>
          <p:nvPr/>
        </p:nvSpPr>
        <p:spPr>
          <a:xfrm>
            <a:off x="8201302" y="5635521"/>
            <a:ext cx="2352872" cy="769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Школа</a:t>
            </a:r>
          </a:p>
          <a:p>
            <a:pPr marL="0" indent="0" algn="ctr">
              <a:buNone/>
            </a:pPr>
            <a:r>
              <a:rPr lang="en-US" sz="2000" b="1" dirty="0" err="1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Сбор</a:t>
            </a:r>
            <a:r>
              <a:rPr lang="en-US" sz="20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макулатуры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0"/>
          <p:cNvSpPr/>
          <p:nvPr/>
        </p:nvSpPr>
        <p:spPr>
          <a:xfrm>
            <a:off x="8201302" y="6554145"/>
            <a:ext cx="2352872" cy="615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000" b="1" dirty="0" err="1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Финансовая</a:t>
            </a:r>
            <a:r>
              <a:rPr lang="en-US" sz="2000" b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помощь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082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378577">
            <a:off x="-606969" y="-122787"/>
            <a:ext cx="12387510" cy="772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776" y="861234"/>
            <a:ext cx="13050982" cy="5813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Смета   проекта</a:t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«Творческая мастерская «Школа добрых сказок»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593" y="1606055"/>
            <a:ext cx="10742385" cy="631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17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082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378577">
            <a:off x="-606969" y="-122787"/>
            <a:ext cx="12387510" cy="772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60" y="-177035"/>
            <a:ext cx="9380481" cy="170112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мероприятия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планом проекта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913" y="1345984"/>
            <a:ext cx="8934828" cy="1288320"/>
          </a:xfrm>
        </p:spPr>
        <p:txBody>
          <a:bodyPr/>
          <a:lstStyle/>
          <a:p>
            <a:pPr marL="0" lvl="0" indent="0">
              <a:buSzTx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Согласование выбора 4 сказок.</a:t>
            </a:r>
          </a:p>
          <a:p>
            <a:pPr marL="0" lvl="0" indent="0">
              <a:buSzTx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Изготовление комплектов  игрушек для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кукольных спектаклей 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«Три  петуха».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Разработка сценария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спектаклей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избушка», «Три петуха»,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ролей.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Разработка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сценариев бесед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спектаклей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«Три петуха».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Разработка мастер-класса «Герои сказок» по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«Три петуха»,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материала.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6. Проведение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пробного» спектакля, беседы, мастер-класса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«Б»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спектаклей, бесед ,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мастер-класса для 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детских садов.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Uchitel\Desktop\photo_2026-01-28_18-00-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987" y="3738562"/>
            <a:ext cx="1967749" cy="261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chitel\Desktop\ороро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824" y="313227"/>
            <a:ext cx="2328079" cy="20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chitel\Desktop\photo_2026-01-28_17-20-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265" y="4159771"/>
            <a:ext cx="2909971" cy="219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chitel\Desktop\Февраль\Садик\1476644b-ecf2-4064-8305-d01688eaa34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66" y="2197407"/>
            <a:ext cx="2594081" cy="19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chitel\Desktop\Февраль\Садик\папап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947" y="1913145"/>
            <a:ext cx="2493379" cy="252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chitel\Desktop\photo_2026-01-28_17-20-1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821" y="5885442"/>
            <a:ext cx="3004457" cy="226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Users\Uchitel\Desktop\прпапрапрап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947" y="6351343"/>
            <a:ext cx="2602302" cy="16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chitel\Desktop\прррпрп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947" y="242153"/>
            <a:ext cx="2580554" cy="212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7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92955" y="458153"/>
            <a:ext cx="5444371" cy="520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Социальные проблемы: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83168" y="1344715"/>
            <a:ext cx="13464064" cy="91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Социологический опрос психологического центра «Дана» </a:t>
            </a:r>
            <a:endParaRPr lang="ru-RU" sz="2800" b="1" dirty="0" smtClean="0">
              <a:latin typeface="Times New Roman" panose="02020603050405020304" pitchFamily="18" charset="0"/>
              <a:ea typeface="Source Sans 3" pitchFamily="34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</a:t>
            </a:r>
            <a:r>
              <a:rPr lang="en-US" sz="28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овместно</a:t>
            </a:r>
            <a:r>
              <a:rPr lang="ru-RU" sz="28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 Фондом культурных инициатив школьников 7-9 лет , 2021 год.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86" y="2362173"/>
            <a:ext cx="7047322" cy="540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5" y="4831754"/>
            <a:ext cx="2800259" cy="2791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852" y="2684206"/>
            <a:ext cx="2935382" cy="1956444"/>
          </a:xfrm>
          <a:prstGeom prst="rect">
            <a:avLst/>
          </a:prstGeom>
          <a:noFill/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Uchitel\Desktop\екекек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02" y="3278433"/>
            <a:ext cx="2763663" cy="310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08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13964" y="-343613"/>
            <a:ext cx="11090591" cy="885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7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654103" y="-886863"/>
            <a:ext cx="10588571" cy="82966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0"/>
          <p:cNvSpPr/>
          <p:nvPr/>
        </p:nvSpPr>
        <p:spPr>
          <a:xfrm>
            <a:off x="4027803" y="322095"/>
            <a:ext cx="72630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Социальные проблемы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30814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854" y="1687510"/>
            <a:ext cx="2218669" cy="273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611" y="1491029"/>
            <a:ext cx="2201228" cy="29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794" y="4669328"/>
            <a:ext cx="3439795" cy="342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6420" y="1366683"/>
            <a:ext cx="742276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преобладания в игровой среде ребенка  кукол ЛОЛ,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Хагги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Вагги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Лабубу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др., порой противоречат нашей культуре.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Теряется важное звено в технологии трансляции духовной нравственности- сам механизм присвоения ценности ребенком, остается недооценен.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107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037024" y="-1460492"/>
            <a:ext cx="15667422" cy="1006846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10378968" y="2270733"/>
            <a:ext cx="3079530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Расширение</a:t>
            </a:r>
            <a:r>
              <a:rPr lang="en-US" sz="28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форм</a:t>
            </a:r>
            <a:r>
              <a:rPr lang="en-US" sz="28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коммуникации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41552" y="5219571"/>
            <a:ext cx="2885089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Улучшение</a:t>
            </a:r>
            <a:r>
              <a:rPr lang="en-US" sz="28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социальной</a:t>
            </a:r>
            <a:r>
              <a:rPr lang="en-US" sz="28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адаптации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61242" y="2270733"/>
            <a:ext cx="3492065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Освоение</a:t>
            </a:r>
            <a:r>
              <a:rPr lang="en-US" sz="28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культурных</a:t>
            </a:r>
            <a:r>
              <a:rPr lang="en-US" sz="28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ценностей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496908" y="1702676"/>
            <a:ext cx="4498430" cy="45384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25" y="2611385"/>
            <a:ext cx="2910193" cy="272107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0"/>
          <p:cNvSpPr/>
          <p:nvPr/>
        </p:nvSpPr>
        <p:spPr>
          <a:xfrm>
            <a:off x="6296712" y="876423"/>
            <a:ext cx="3078837" cy="384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Цель проекта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378968" y="5190211"/>
            <a:ext cx="3079530" cy="14465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Развитие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526641" y="2611385"/>
            <a:ext cx="1399146" cy="75883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275280" y="5219571"/>
            <a:ext cx="1650507" cy="63928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9512136" y="2833287"/>
            <a:ext cx="1294410" cy="69249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9512136" y="5219572"/>
            <a:ext cx="1294409" cy="6939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108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0122" y="-1572902"/>
            <a:ext cx="11090591" cy="885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07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2620142" y="-1546885"/>
            <a:ext cx="10588571" cy="82966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0"/>
          <p:cNvSpPr/>
          <p:nvPr/>
        </p:nvSpPr>
        <p:spPr>
          <a:xfrm>
            <a:off x="5089922" y="489466"/>
            <a:ext cx="4450437" cy="556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Задачи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23054" y="1401723"/>
            <a:ext cx="4342686" cy="1917621"/>
          </a:xfrm>
          <a:prstGeom prst="roundRect">
            <a:avLst>
              <a:gd name="adj" fmla="val 1392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2674144" y="1704142"/>
            <a:ext cx="240268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1074063" y="2299335"/>
            <a:ext cx="3440668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Выбрать 4 </a:t>
            </a:r>
            <a:endParaRPr lang="ru-RU" sz="2400" b="1" dirty="0" smtClean="0">
              <a:latin typeface="Times New Roman" panose="02020603050405020304" pitchFamily="18" charset="0"/>
              <a:ea typeface="Montserrat Bold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150"/>
              </a:lnSpc>
              <a:buNone/>
            </a:pPr>
            <a:r>
              <a:rPr lang="en-US" sz="2400" b="1" dirty="0" err="1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народных</a:t>
            </a:r>
            <a:r>
              <a:rPr lang="en-US" sz="24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сказки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143738" y="1401723"/>
            <a:ext cx="4342805" cy="1917621"/>
          </a:xfrm>
          <a:prstGeom prst="roundRect">
            <a:avLst>
              <a:gd name="adj" fmla="val 1392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9" name="Text 5"/>
          <p:cNvSpPr/>
          <p:nvPr/>
        </p:nvSpPr>
        <p:spPr>
          <a:xfrm>
            <a:off x="7194947" y="1704142"/>
            <a:ext cx="240268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5329357" y="2299335"/>
            <a:ext cx="3971568" cy="556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Изучить технологии изготовления </a:t>
            </a:r>
            <a:r>
              <a:rPr lang="en-US" sz="2400" b="1" dirty="0" err="1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кукол</a:t>
            </a:r>
            <a:r>
              <a:rPr lang="en-US" sz="24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ea typeface="Montserrat Bold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150"/>
              </a:lnSpc>
              <a:buNone/>
            </a:pPr>
            <a:r>
              <a:rPr lang="en-US" sz="2400" b="1" dirty="0" err="1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для</a:t>
            </a:r>
            <a:r>
              <a:rPr lang="en-US" sz="24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театра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9664541" y="1401723"/>
            <a:ext cx="4342805" cy="1917621"/>
          </a:xfrm>
          <a:prstGeom prst="roundRect">
            <a:avLst>
              <a:gd name="adj" fmla="val 1392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4" name="Text 9"/>
          <p:cNvSpPr/>
          <p:nvPr/>
        </p:nvSpPr>
        <p:spPr>
          <a:xfrm>
            <a:off x="9850160" y="2160270"/>
            <a:ext cx="3971568" cy="834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Разработать и изготовить </a:t>
            </a:r>
            <a:r>
              <a:rPr lang="en-US" sz="2400" b="1" dirty="0" err="1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оригинальные</a:t>
            </a:r>
            <a:r>
              <a:rPr lang="en-US" sz="24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коллекции</a:t>
            </a:r>
            <a:r>
              <a:rPr lang="en-US" sz="24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кукол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623054" y="3497342"/>
            <a:ext cx="4342686" cy="2315885"/>
          </a:xfrm>
          <a:prstGeom prst="roundRect">
            <a:avLst>
              <a:gd name="adj" fmla="val 11531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7" name="Text 11"/>
          <p:cNvSpPr/>
          <p:nvPr/>
        </p:nvSpPr>
        <p:spPr>
          <a:xfrm>
            <a:off x="2674144" y="3799761"/>
            <a:ext cx="240268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808673" y="4394954"/>
            <a:ext cx="3971449" cy="556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Разработать сценарии для кукольных спектаклей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808673" y="5058013"/>
            <a:ext cx="3971449" cy="569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600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(литературный текст, распределение ролей, подготовка </a:t>
            </a:r>
            <a:r>
              <a:rPr lang="en-US" sz="1600" b="1" i="1" dirty="0" err="1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инвентаря</a:t>
            </a:r>
            <a:r>
              <a:rPr lang="en-US" sz="1600" b="1" i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)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5143738" y="3497342"/>
            <a:ext cx="4342805" cy="2315885"/>
          </a:xfrm>
          <a:prstGeom prst="roundRect">
            <a:avLst>
              <a:gd name="adj" fmla="val 11531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22" name="Text 15"/>
          <p:cNvSpPr/>
          <p:nvPr/>
        </p:nvSpPr>
        <p:spPr>
          <a:xfrm>
            <a:off x="7194947" y="3799761"/>
            <a:ext cx="240268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</a:t>
            </a:r>
            <a:endParaRPr lang="en-US" sz="1850" dirty="0"/>
          </a:p>
        </p:txBody>
      </p:sp>
      <p:sp>
        <p:nvSpPr>
          <p:cNvPr id="23" name="Text 16"/>
          <p:cNvSpPr/>
          <p:nvPr/>
        </p:nvSpPr>
        <p:spPr>
          <a:xfrm>
            <a:off x="5450681" y="4394954"/>
            <a:ext cx="3728918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Разработать сценарий беседы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5329357" y="4779883"/>
            <a:ext cx="3971568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ru-RU" sz="1600" b="1" i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(</a:t>
            </a:r>
            <a:r>
              <a:rPr lang="en-US" sz="1600" b="1" i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после</a:t>
            </a:r>
            <a:r>
              <a:rPr lang="en-US" sz="1600" b="1" i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кукольного</a:t>
            </a:r>
            <a:r>
              <a:rPr lang="en-US" sz="1600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спектакля</a:t>
            </a:r>
            <a:endParaRPr lang="ru-RU" sz="1600" b="1" i="1" dirty="0" smtClean="0">
              <a:latin typeface="Times New Roman" panose="02020603050405020304" pitchFamily="18" charset="0"/>
              <a:ea typeface="Source Sans 3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200"/>
              </a:lnSpc>
              <a:buNone/>
            </a:pPr>
            <a:r>
              <a:rPr lang="en-US" sz="1600" b="1" i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 </a:t>
            </a:r>
            <a:r>
              <a:rPr lang="en-US" sz="1600" b="1" i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дошкольниками</a:t>
            </a:r>
            <a:r>
              <a:rPr lang="ru-RU" sz="1600" b="1" i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)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18"/>
          <p:cNvSpPr/>
          <p:nvPr/>
        </p:nvSpPr>
        <p:spPr>
          <a:xfrm>
            <a:off x="9664541" y="3497342"/>
            <a:ext cx="4342805" cy="2315885"/>
          </a:xfrm>
          <a:prstGeom prst="roundRect">
            <a:avLst>
              <a:gd name="adj" fmla="val 11531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27" name="Text 19"/>
          <p:cNvSpPr/>
          <p:nvPr/>
        </p:nvSpPr>
        <p:spPr>
          <a:xfrm>
            <a:off x="11715750" y="3799761"/>
            <a:ext cx="240268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6</a:t>
            </a:r>
            <a:endParaRPr lang="en-US" sz="1850" dirty="0"/>
          </a:p>
        </p:txBody>
      </p:sp>
      <p:sp>
        <p:nvSpPr>
          <p:cNvPr id="28" name="Text 20"/>
          <p:cNvSpPr/>
          <p:nvPr/>
        </p:nvSpPr>
        <p:spPr>
          <a:xfrm>
            <a:off x="9850160" y="4394954"/>
            <a:ext cx="3971568" cy="556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Разработать мастер-классы «Герои сказки»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1"/>
          <p:cNvSpPr/>
          <p:nvPr/>
        </p:nvSpPr>
        <p:spPr>
          <a:xfrm>
            <a:off x="9850160" y="5058013"/>
            <a:ext cx="3971568" cy="569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ru-RU" sz="1600" b="1" i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(</a:t>
            </a:r>
            <a:r>
              <a:rPr lang="en-US" sz="1600" b="1" i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по</a:t>
            </a:r>
            <a:r>
              <a:rPr lang="en-US" sz="1600" b="1" i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изготовлению игрушки, подготовить </a:t>
            </a:r>
            <a:r>
              <a:rPr lang="en-US" sz="1600" b="1" i="1" dirty="0" err="1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расходный</a:t>
            </a:r>
            <a:r>
              <a:rPr lang="en-US" sz="1600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материал</a:t>
            </a:r>
            <a:r>
              <a:rPr lang="ru-RU" sz="1600" b="1" i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)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2"/>
          <p:cNvSpPr/>
          <p:nvPr/>
        </p:nvSpPr>
        <p:spPr>
          <a:xfrm>
            <a:off x="642461" y="6012358"/>
            <a:ext cx="13486494" cy="1902610"/>
          </a:xfrm>
          <a:prstGeom prst="roundRect">
            <a:avLst>
              <a:gd name="adj" fmla="val 15233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32" name="Text 23"/>
          <p:cNvSpPr/>
          <p:nvPr/>
        </p:nvSpPr>
        <p:spPr>
          <a:xfrm>
            <a:off x="7194947" y="6293644"/>
            <a:ext cx="240268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7</a:t>
            </a:r>
            <a:endParaRPr lang="en-US" sz="1850" dirty="0"/>
          </a:p>
        </p:txBody>
      </p:sp>
      <p:sp>
        <p:nvSpPr>
          <p:cNvPr id="33" name="Text 24"/>
          <p:cNvSpPr/>
          <p:nvPr/>
        </p:nvSpPr>
        <p:spPr>
          <a:xfrm>
            <a:off x="5292804" y="6749772"/>
            <a:ext cx="4247555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Разработать сценарий Арт-недели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25"/>
          <p:cNvSpPr/>
          <p:nvPr/>
        </p:nvSpPr>
        <p:spPr>
          <a:xfrm>
            <a:off x="910053" y="7119430"/>
            <a:ext cx="13013055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ru-RU" sz="1600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(</a:t>
            </a:r>
            <a:r>
              <a:rPr lang="en-US" sz="1600" b="1" i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совместно</a:t>
            </a:r>
            <a:r>
              <a:rPr lang="en-US" sz="1600" b="1" i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 воспитателями, методистами детских садов по </a:t>
            </a:r>
            <a:r>
              <a:rPr lang="en-US" sz="1600" b="1" i="1" dirty="0" err="1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созданию</a:t>
            </a:r>
            <a:r>
              <a:rPr lang="en-US" sz="1600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своего</a:t>
            </a:r>
            <a:endParaRPr lang="ru-RU" sz="1600" b="1" i="1" dirty="0" smtClean="0">
              <a:latin typeface="Times New Roman" panose="02020603050405020304" pitchFamily="18" charset="0"/>
              <a:ea typeface="Source Sans 3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200"/>
              </a:lnSpc>
              <a:buNone/>
            </a:pPr>
            <a:r>
              <a:rPr lang="en-US" sz="1600" b="1" i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уникального кукольного спектакля, где артистами </a:t>
            </a:r>
            <a:r>
              <a:rPr lang="en-US" sz="1600" b="1" i="1" dirty="0" err="1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выступят</a:t>
            </a:r>
            <a:r>
              <a:rPr lang="en-US" sz="1600" b="1" i="1" dirty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дети</a:t>
            </a:r>
            <a:r>
              <a:rPr lang="ru-RU" sz="1600" b="1" i="1" dirty="0" smtClean="0">
                <a:latin typeface="Times New Roman" panose="02020603050405020304" pitchFamily="18" charset="0"/>
                <a:ea typeface="Source Sans 3" pitchFamily="34" charset="-122"/>
                <a:cs typeface="Times New Roman" panose="02020603050405020304" pitchFamily="18" charset="0"/>
              </a:rPr>
              <a:t>)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340" y="1587341"/>
            <a:ext cx="572929" cy="572929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143" y="1587341"/>
            <a:ext cx="572929" cy="57292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1715750" y="1704142"/>
            <a:ext cx="240268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18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8946" y="1587341"/>
            <a:ext cx="572929" cy="572929"/>
          </a:xfrm>
          <a:prstGeom prst="rect">
            <a:avLst/>
          </a:prstGeom>
        </p:spPr>
      </p:pic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7340" y="3682960"/>
            <a:ext cx="572929" cy="572929"/>
          </a:xfrm>
          <a:prstGeom prst="rect">
            <a:avLst/>
          </a:prstGeom>
        </p:spPr>
      </p:pic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143" y="3682960"/>
            <a:ext cx="572929" cy="572929"/>
          </a:xfrm>
          <a:prstGeom prst="rect">
            <a:avLst/>
          </a:prstGeom>
        </p:spPr>
      </p:pic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8946" y="3682960"/>
            <a:ext cx="572929" cy="572929"/>
          </a:xfrm>
          <a:prstGeom prst="rect">
            <a:avLst/>
          </a:prstGeom>
        </p:spPr>
      </p:pic>
      <p:pic>
        <p:nvPicPr>
          <p:cNvPr id="31" name="Image 6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8143" y="6176843"/>
            <a:ext cx="533995" cy="53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107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022642" y="721875"/>
            <a:ext cx="11319426" cy="995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8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378577">
            <a:off x="-553404" y="-2793356"/>
            <a:ext cx="12410797" cy="1034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218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Целевая группа проекта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994" y="1882902"/>
            <a:ext cx="8908958" cy="59281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17822" y="2884380"/>
            <a:ext cx="1684109" cy="550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2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Детский сад №505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400692" y="3519961"/>
            <a:ext cx="1684109" cy="440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endParaRPr lang="en-US" sz="2000" dirty="0"/>
          </a:p>
        </p:txBody>
      </p:sp>
      <p:sp>
        <p:nvSpPr>
          <p:cNvPr id="8" name="Text 3"/>
          <p:cNvSpPr/>
          <p:nvPr/>
        </p:nvSpPr>
        <p:spPr>
          <a:xfrm>
            <a:off x="9415416" y="2422780"/>
            <a:ext cx="1684109" cy="550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22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Школьный Совет Старшеклассников МАОУ СОШ № 145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9415416" y="3542237"/>
            <a:ext cx="1684109" cy="440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endParaRPr lang="en-US" sz="1600" dirty="0"/>
          </a:p>
        </p:txBody>
      </p:sp>
      <p:sp>
        <p:nvSpPr>
          <p:cNvPr id="11" name="Text 5"/>
          <p:cNvSpPr/>
          <p:nvPr/>
        </p:nvSpPr>
        <p:spPr>
          <a:xfrm>
            <a:off x="12429014" y="2884378"/>
            <a:ext cx="1684110" cy="550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Детский </a:t>
            </a:r>
            <a:r>
              <a:rPr lang="en-US" sz="2200" b="1" dirty="0" err="1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сад</a:t>
            </a:r>
            <a:r>
              <a:rPr lang="en-US" sz="2200" b="1" dirty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№ </a:t>
            </a:r>
            <a:r>
              <a:rPr lang="en-US" sz="22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450</a:t>
            </a:r>
            <a:r>
              <a:rPr lang="ru-RU" sz="2200" b="1" dirty="0" smtClean="0"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компенсирующего вида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2429014" y="3542237"/>
            <a:ext cx="1684110" cy="440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endParaRPr lang="en-US" dirty="0"/>
          </a:p>
        </p:txBody>
      </p:sp>
      <p:sp>
        <p:nvSpPr>
          <p:cNvPr id="17" name="Text 9"/>
          <p:cNvSpPr/>
          <p:nvPr/>
        </p:nvSpPr>
        <p:spPr>
          <a:xfrm>
            <a:off x="10871061" y="5839294"/>
            <a:ext cx="1684110" cy="275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endParaRPr lang="en-US" sz="2000" dirty="0"/>
          </a:p>
        </p:txBody>
      </p:sp>
      <p:sp>
        <p:nvSpPr>
          <p:cNvPr id="18" name="Text 10"/>
          <p:cNvSpPr/>
          <p:nvPr/>
        </p:nvSpPr>
        <p:spPr>
          <a:xfrm>
            <a:off x="10871061" y="6190180"/>
            <a:ext cx="1684110" cy="440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218" y="4445311"/>
            <a:ext cx="3168885" cy="278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chitel\Desktop\апапа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1919785"/>
            <a:ext cx="815753" cy="850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8347587" y="2973543"/>
            <a:ext cx="766408" cy="788999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1316929" y="2973543"/>
            <a:ext cx="924232" cy="76672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090" y="3842824"/>
            <a:ext cx="4032326" cy="278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103" y="4233510"/>
            <a:ext cx="2822849" cy="1881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076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1746346">
            <a:off x="613014" y="-501002"/>
            <a:ext cx="14797850" cy="1050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83319" y="4637742"/>
            <a:ext cx="3918314" cy="259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423648" y="707923"/>
            <a:ext cx="6571735" cy="751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Этапы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реализации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проекта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Montserrat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0453" y="2098585"/>
            <a:ext cx="97734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выбора сказок с воспитателями, методистами  детских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садов 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специалистами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им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В.П.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Крапивина.</a:t>
            </a:r>
          </a:p>
          <a:p>
            <a:pPr marL="514350" indent="-514350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                          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ea typeface="Montserrat Bold" pitchFamily="34" charset="-122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98284" y="4437687"/>
            <a:ext cx="9351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40910" y="4437687"/>
            <a:ext cx="90144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3539" y="7209791"/>
            <a:ext cx="9028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82245" y="5370770"/>
            <a:ext cx="2765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Декабрь 2025 </a:t>
            </a:r>
            <a:endParaRPr lang="ru-RU" sz="32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5778" y="6466"/>
            <a:ext cx="3851706" cy="8223133"/>
            <a:chOff x="15778" y="6466"/>
            <a:chExt cx="3851706" cy="8223133"/>
          </a:xfrm>
        </p:grpSpPr>
        <p:pic>
          <p:nvPicPr>
            <p:cNvPr id="1026" name="Picture 2" descr="C:\Users\Виталий\Desktop\photo_2026-01-26_22-13-03.jpg"/>
            <p:cNvPicPr>
              <a:picLocks noChangeAspect="1" noChangeArrowheads="1"/>
            </p:cNvPicPr>
            <p:nvPr/>
          </p:nvPicPr>
          <p:blipFill>
            <a:blip r:embed="rId4"/>
            <a:srcRect r="23937"/>
            <a:stretch>
              <a:fillRect/>
            </a:stretch>
          </p:blipFill>
          <p:spPr bwMode="auto">
            <a:xfrm>
              <a:off x="15778" y="6466"/>
              <a:ext cx="2995436" cy="8223133"/>
            </a:xfrm>
            <a:prstGeom prst="rect">
              <a:avLst/>
            </a:prstGeom>
            <a:noFill/>
          </p:spPr>
        </p:pic>
        <p:pic>
          <p:nvPicPr>
            <p:cNvPr id="12" name="Image 0" descr="preencoded.png"/>
            <p:cNvPicPr>
              <a:picLocks noChangeAspect="1"/>
            </p:cNvPicPr>
            <p:nvPr/>
          </p:nvPicPr>
          <p:blipFill>
            <a:blip r:embed="rId5"/>
            <a:srcRect l="69585" b="927"/>
            <a:stretch>
              <a:fillRect/>
            </a:stretch>
          </p:blipFill>
          <p:spPr>
            <a:xfrm>
              <a:off x="2579030" y="6467"/>
              <a:ext cx="1288454" cy="8223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00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076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1746346">
            <a:off x="613014" y="-501002"/>
            <a:ext cx="14797850" cy="10508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794384" y="161670"/>
            <a:ext cx="6571735" cy="751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Этапы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реализации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проекта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Montserrat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2668" y="1572524"/>
            <a:ext cx="93510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Разработка  и изготовление  кукол для спектакля   по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мотивам  4 сказок.</a:t>
            </a:r>
          </a:p>
          <a:p>
            <a:r>
              <a:rPr lang="ru-RU" sz="2000" b="1" dirty="0" smtClean="0">
                <a:solidFill>
                  <a:srgbClr val="D73AD7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609" y="3072526"/>
            <a:ext cx="4760363" cy="3679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50975" y="1533833"/>
            <a:ext cx="90144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3539" y="7209791"/>
            <a:ext cx="902825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4</a:t>
            </a:r>
            <a:r>
              <a:rPr lang="ru-RU" sz="2000" b="1" dirty="0"/>
              <a:t>. «АРТ-неделя»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07665" y="3674967"/>
            <a:ext cx="73152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Январь 2026 г.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Февраль 2026 г.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Март 2026 г.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Апрель 2026 г.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Montserrat Bold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5778" y="6466"/>
            <a:ext cx="3851706" cy="8223133"/>
            <a:chOff x="15778" y="6466"/>
            <a:chExt cx="3851706" cy="8223133"/>
          </a:xfrm>
        </p:grpSpPr>
        <p:pic>
          <p:nvPicPr>
            <p:cNvPr id="13" name="Picture 2" descr="C:\Users\Виталий\Desktop\photo_2026-01-26_22-13-03.jpg"/>
            <p:cNvPicPr>
              <a:picLocks noChangeAspect="1" noChangeArrowheads="1"/>
            </p:cNvPicPr>
            <p:nvPr/>
          </p:nvPicPr>
          <p:blipFill>
            <a:blip r:embed="rId4"/>
            <a:srcRect r="23937"/>
            <a:stretch>
              <a:fillRect/>
            </a:stretch>
          </p:blipFill>
          <p:spPr bwMode="auto">
            <a:xfrm>
              <a:off x="15778" y="6466"/>
              <a:ext cx="2995436" cy="8223133"/>
            </a:xfrm>
            <a:prstGeom prst="rect">
              <a:avLst/>
            </a:prstGeom>
            <a:noFill/>
          </p:spPr>
        </p:pic>
        <p:pic>
          <p:nvPicPr>
            <p:cNvPr id="14" name="Image 0" descr="preencoded.png"/>
            <p:cNvPicPr>
              <a:picLocks noChangeAspect="1"/>
            </p:cNvPicPr>
            <p:nvPr/>
          </p:nvPicPr>
          <p:blipFill>
            <a:blip r:embed="rId5"/>
            <a:srcRect l="69585" b="927"/>
            <a:stretch>
              <a:fillRect/>
            </a:stretch>
          </p:blipFill>
          <p:spPr>
            <a:xfrm>
              <a:off x="2579030" y="6467"/>
              <a:ext cx="1288454" cy="8223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00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81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3539" y="-1324304"/>
            <a:ext cx="13543178" cy="102791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794384" y="161670"/>
            <a:ext cx="6571735" cy="751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Этапы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реализации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проекта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Montserrat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1574" y="2290723"/>
            <a:ext cx="9351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1574" y="3397295"/>
            <a:ext cx="10141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2000" b="1" dirty="0" smtClean="0"/>
              <a:t>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3539" y="7209791"/>
            <a:ext cx="90282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4</a:t>
            </a:r>
            <a:r>
              <a:rPr lang="ru-RU" sz="2000" b="1" dirty="0"/>
              <a:t>. «АРТ-неделя»</a:t>
            </a:r>
          </a:p>
          <a:p>
            <a:pPr algn="ctr"/>
            <a:r>
              <a:rPr lang="ru-RU" sz="2000" b="1" dirty="0" smtClean="0">
                <a:solidFill>
                  <a:srgbClr val="D73AD7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             </a:t>
            </a:r>
            <a:endParaRPr lang="ru-RU" dirty="0"/>
          </a:p>
        </p:txBody>
      </p:sp>
      <p:pic>
        <p:nvPicPr>
          <p:cNvPr id="13" name="Picture 10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5132" y="3547603"/>
            <a:ext cx="6071414" cy="228248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409173" y="1770580"/>
            <a:ext cx="9367373" cy="1040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Проведение кукольных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спектаклей в</a:t>
            </a:r>
          </a:p>
          <a:p>
            <a:pPr marL="342900" indent="-342900">
              <a:spcBef>
                <a:spcPct val="20000"/>
              </a:spcBef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подготовительных группах </a:t>
            </a:r>
            <a:r>
              <a:rPr lang="ru-RU" sz="2800" b="1" dirty="0" smtClean="0"/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 садов №505, №450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0065" y="3547603"/>
            <a:ext cx="73152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  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Февраль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2026 г.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           Март 2026 г.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               Апрель 2026 г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 Bold" pitchFamily="34" charset="-122"/>
                <a:cs typeface="Times New Roman" panose="02020603050405020304" pitchFamily="18" charset="0"/>
              </a:rPr>
              <a:t>              Май 2026 г.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5778" y="6466"/>
            <a:ext cx="3851706" cy="8223133"/>
            <a:chOff x="15778" y="6466"/>
            <a:chExt cx="3851706" cy="8223133"/>
          </a:xfrm>
        </p:grpSpPr>
        <p:pic>
          <p:nvPicPr>
            <p:cNvPr id="14" name="Picture 2" descr="C:\Users\Виталий\Desktop\photo_2026-01-26_22-13-03.jpg"/>
            <p:cNvPicPr>
              <a:picLocks noChangeAspect="1" noChangeArrowheads="1"/>
            </p:cNvPicPr>
            <p:nvPr/>
          </p:nvPicPr>
          <p:blipFill>
            <a:blip r:embed="rId4"/>
            <a:srcRect r="23937"/>
            <a:stretch>
              <a:fillRect/>
            </a:stretch>
          </p:blipFill>
          <p:spPr bwMode="auto">
            <a:xfrm>
              <a:off x="15778" y="6466"/>
              <a:ext cx="2995436" cy="8223133"/>
            </a:xfrm>
            <a:prstGeom prst="rect">
              <a:avLst/>
            </a:prstGeom>
            <a:noFill/>
          </p:spPr>
        </p:pic>
        <p:pic>
          <p:nvPicPr>
            <p:cNvPr id="15" name="Image 0" descr="preencoded.png"/>
            <p:cNvPicPr>
              <a:picLocks noChangeAspect="1"/>
            </p:cNvPicPr>
            <p:nvPr/>
          </p:nvPicPr>
          <p:blipFill>
            <a:blip r:embed="rId5"/>
            <a:srcRect l="69585" b="927"/>
            <a:stretch>
              <a:fillRect/>
            </a:stretch>
          </p:blipFill>
          <p:spPr>
            <a:xfrm>
              <a:off x="2579030" y="6467"/>
              <a:ext cx="1288454" cy="8223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77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707</Words>
  <Application>Microsoft Office PowerPoint</Application>
  <PresentationFormat>Произвольный</PresentationFormat>
  <Paragraphs>161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Times New Roman</vt:lpstr>
      <vt:lpstr>Source Sans 3</vt:lpstr>
      <vt:lpstr>Montserrat Bold</vt:lpstr>
      <vt:lpstr>Calibri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Смета   проекта «Творческая мастерская «Школа добрых сказок»</vt:lpstr>
      <vt:lpstr>Выполненные мероприятия  в соответствии с планом проекта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Uchitel</cp:lastModifiedBy>
  <cp:revision>53</cp:revision>
  <dcterms:created xsi:type="dcterms:W3CDTF">2025-12-03T19:26:29Z</dcterms:created>
  <dcterms:modified xsi:type="dcterms:W3CDTF">2026-02-25T13:52:29Z</dcterms:modified>
</cp:coreProperties>
</file>