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9" r:id="rId6"/>
    <p:sldId id="260" r:id="rId7"/>
    <p:sldId id="264" r:id="rId8"/>
    <p:sldId id="265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2844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8F02-66F7-4A26-9231-13C8DD35ABA0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1F19-9682-4FAB-A25B-46D69C96E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8F02-66F7-4A26-9231-13C8DD35ABA0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1F19-9682-4FAB-A25B-46D69C96E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8F02-66F7-4A26-9231-13C8DD35ABA0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1F19-9682-4FAB-A25B-46D69C96E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8F02-66F7-4A26-9231-13C8DD35ABA0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1F19-9682-4FAB-A25B-46D69C96E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8F02-66F7-4A26-9231-13C8DD35ABA0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1F19-9682-4FAB-A25B-46D69C96E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8F02-66F7-4A26-9231-13C8DD35ABA0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1F19-9682-4FAB-A25B-46D69C96E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8F02-66F7-4A26-9231-13C8DD35ABA0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1F19-9682-4FAB-A25B-46D69C96E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8F02-66F7-4A26-9231-13C8DD35ABA0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1F19-9682-4FAB-A25B-46D69C96E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8F02-66F7-4A26-9231-13C8DD35ABA0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1F19-9682-4FAB-A25B-46D69C96E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8F02-66F7-4A26-9231-13C8DD35ABA0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1F19-9682-4FAB-A25B-46D69C96E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8F02-66F7-4A26-9231-13C8DD35ABA0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1F19-9682-4FAB-A25B-46D69C96E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58F02-66F7-4A26-9231-13C8DD35ABA0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51F19-9682-4FAB-A25B-46D69C96E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Школьный Совет обучающихся</a:t>
            </a:r>
            <a:br>
              <a:rPr lang="ru-RU" sz="32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</a:br>
            <a:r>
              <a:rPr lang="ru-RU" sz="32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МАОУ СОШ № 145 с углубленным изучением отдельных предметов</a:t>
            </a:r>
            <a:endParaRPr lang="ru-RU" sz="3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357430"/>
            <a:ext cx="6400800" cy="175260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Проект:</a:t>
            </a:r>
          </a:p>
          <a:p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«Творческая мастерская </a:t>
            </a:r>
          </a:p>
          <a:p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«Сказка своими руками»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Социальные проблемы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4786346" cy="257176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1 </a:t>
            </a:r>
            <a:r>
              <a:rPr lang="ru-RU" b="1" dirty="0"/>
              <a:t>проблема</a:t>
            </a:r>
            <a:r>
              <a:rPr lang="ru-RU" dirty="0"/>
              <a:t>. В последнее время наблюдается резкое снижение уровня речевого развития дошкольников и детей младшего школьного возраста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Подобные нарушения, сказываются  и на последующем развитии и обучении ребёнка.</a:t>
            </a:r>
          </a:p>
          <a:p>
            <a:endParaRPr lang="ru-RU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14282" y="4214818"/>
            <a:ext cx="2221016" cy="1162332"/>
          </a:xfrm>
          <a:prstGeom prst="rect">
            <a:avLst/>
          </a:prstGeom>
          <a:noFill/>
        </p:spPr>
      </p:pic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857628"/>
            <a:ext cx="1820818" cy="182081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14876" y="1357298"/>
            <a:ext cx="41434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 проблема</a:t>
            </a:r>
            <a:r>
              <a:rPr lang="ru-RU" dirty="0" smtClean="0"/>
              <a:t>. В условиях преобладания в игровой среде ребенка игрушек-посланников иных культурных концепций - </a:t>
            </a:r>
            <a:r>
              <a:rPr lang="ru-RU" dirty="0" err="1" smtClean="0"/>
              <a:t>кукл</a:t>
            </a:r>
            <a:r>
              <a:rPr lang="ru-RU" dirty="0" smtClean="0"/>
              <a:t> ЛОЛ, </a:t>
            </a:r>
            <a:r>
              <a:rPr lang="ru-RU" dirty="0" err="1" smtClean="0"/>
              <a:t>Барби</a:t>
            </a:r>
            <a:r>
              <a:rPr lang="ru-RU" dirty="0" smtClean="0"/>
              <a:t>, </a:t>
            </a:r>
            <a:r>
              <a:rPr lang="ru-RU" dirty="0" err="1" smtClean="0"/>
              <a:t>Лабубу</a:t>
            </a:r>
            <a:r>
              <a:rPr lang="ru-RU" dirty="0" smtClean="0"/>
              <a:t> и др., порой противоречат нашей культуре. Теряется важное звено в технологии трансляции духовной нравственности- сам механизм присвоения ценности ребенком, остается недооценен. </a:t>
            </a:r>
            <a:endParaRPr lang="ru-RU" dirty="0"/>
          </a:p>
        </p:txBody>
      </p:sp>
      <p:pic>
        <p:nvPicPr>
          <p:cNvPr id="3082" name="Picture 10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214818"/>
            <a:ext cx="3429118" cy="1925889"/>
          </a:xfrm>
          <a:prstGeom prst="rect">
            <a:avLst/>
          </a:prstGeom>
          <a:noFill/>
        </p:spPr>
      </p:pic>
      <p:pic>
        <p:nvPicPr>
          <p:cNvPr id="3084" name="Picture 12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5214950"/>
            <a:ext cx="2372992" cy="124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5043494" cy="7032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Цель </a:t>
            </a:r>
            <a:r>
              <a:rPr lang="ru-RU" b="1" dirty="0">
                <a:solidFill>
                  <a:srgbClr val="0000FF"/>
                </a:solidFill>
              </a:rPr>
              <a:t>проекта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429684" cy="366870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Создать </a:t>
            </a:r>
            <a:r>
              <a:rPr lang="ru-RU" dirty="0"/>
              <a:t>для воспитанников детского сада  средовые   и организационные условия для полноценного освоения культурных ценностей, транслируемых посредством кукольного спектакля, литературного текста, расширяющие возможности и формы коммуникации с ребенком с обществом , </a:t>
            </a:r>
            <a:r>
              <a:rPr lang="ru-RU" dirty="0" smtClean="0"/>
              <a:t>а </a:t>
            </a:r>
            <a:r>
              <a:rPr lang="ru-RU" dirty="0"/>
              <a:t>так же социальной  адаптации.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Задачи проекта</a:t>
            </a: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501122" cy="5072098"/>
          </a:xfrm>
        </p:spPr>
        <p:txBody>
          <a:bodyPr>
            <a:noAutofit/>
          </a:bodyPr>
          <a:lstStyle/>
          <a:p>
            <a:r>
              <a:rPr lang="ru-RU" sz="1800" dirty="0" smtClean="0"/>
              <a:t>1. </a:t>
            </a:r>
            <a:r>
              <a:rPr lang="ru-RU" sz="1800" dirty="0"/>
              <a:t>Выбрать 4  сказки народов мира, согласовать выбор  с воспитателями, методистами  детских садов </a:t>
            </a:r>
            <a:r>
              <a:rPr lang="ru-RU" sz="1800" dirty="0" smtClean="0"/>
              <a:t>№ 505, 450 и </a:t>
            </a:r>
            <a:r>
              <a:rPr lang="ru-RU" sz="1800" dirty="0"/>
              <a:t>специалистами библиотеки им. В.П. Крапивина.</a:t>
            </a:r>
          </a:p>
          <a:p>
            <a:r>
              <a:rPr lang="ru-RU" sz="1800" dirty="0"/>
              <a:t>2. Изучить технологии изготовления кукол для театра. </a:t>
            </a:r>
          </a:p>
          <a:p>
            <a:r>
              <a:rPr lang="ru-RU" sz="1800" dirty="0"/>
              <a:t>3. Разработать и изготовить оригинальные коллекции игрушек игрового инвентаря совместно  с социальными партнерами (ДО «Волшебная нить»), которые далее останутся в группах детских садов. Предусматривается, что дети смогут продолжить игру с куклой после спектакля уже самостоятельно.  </a:t>
            </a:r>
          </a:p>
          <a:p>
            <a:r>
              <a:rPr lang="ru-RU" sz="1800" dirty="0"/>
              <a:t>4. Разработать сценарии   для  кукольных спектаклей (литературный текст, распределение  ролей , подготовка  инвентаря). </a:t>
            </a:r>
          </a:p>
          <a:p>
            <a:r>
              <a:rPr lang="ru-RU" sz="1800" dirty="0"/>
              <a:t>5.Разработать сценарий беседы  после кукольного спектакля с дошкольниками.</a:t>
            </a:r>
          </a:p>
          <a:p>
            <a:r>
              <a:rPr lang="ru-RU" sz="1800" dirty="0"/>
              <a:t>6. Разработать  мастер-классы  «Герои сказки» по изготовлению игрушки,   подготовить расходный  материал.</a:t>
            </a:r>
          </a:p>
          <a:p>
            <a:r>
              <a:rPr lang="ru-RU" sz="1800" dirty="0"/>
              <a:t>7. Разработать сценарий  </a:t>
            </a:r>
            <a:r>
              <a:rPr lang="ru-RU" sz="1800" dirty="0" err="1"/>
              <a:t>Арт-недели</a:t>
            </a:r>
            <a:r>
              <a:rPr lang="ru-RU" sz="1800" dirty="0"/>
              <a:t> совместно с  воспитателями, методистами детских садов по  созданию   своего   уникального  кукольного спектакля,  где артистами выступят дети.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" y="0"/>
            <a:ext cx="913828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658096" cy="928686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Целевая группа проекта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186766" cy="46974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071802" y="1142984"/>
            <a:ext cx="3071834" cy="242889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Школьный Совет Старшеклассников МАОУ СОШ № 145</a:t>
            </a:r>
            <a:endParaRPr lang="ru-RU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28596" y="2857496"/>
            <a:ext cx="3071834" cy="242889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Детский сад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505</a:t>
            </a:r>
            <a:endParaRPr lang="ru-RU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429256" y="2928934"/>
            <a:ext cx="3286148" cy="242889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Детский сад компенсирующего вида </a:t>
            </a:r>
            <a:r>
              <a:rPr lang="ru-RU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№ 450</a:t>
            </a:r>
            <a:endParaRPr lang="ru-RU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1928794" y="1857364"/>
            <a:ext cx="1214446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929322" y="1643050"/>
            <a:ext cx="1000132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8" name="Picture 20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Этапы реализации проекта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 «Творческая </a:t>
            </a:r>
            <a:r>
              <a:rPr lang="ru-RU" sz="2400" b="1" dirty="0">
                <a:solidFill>
                  <a:srgbClr val="0000FF"/>
                </a:solidFill>
              </a:rPr>
              <a:t>мастерская  «Сказка своими руками» </a:t>
            </a:r>
            <a:r>
              <a:rPr lang="ru-RU" sz="2400" b="1" dirty="0" smtClean="0">
                <a:solidFill>
                  <a:srgbClr val="0000FF"/>
                </a:solidFill>
              </a:rPr>
              <a:t>: </a:t>
            </a:r>
            <a:r>
              <a:rPr lang="ru-RU" sz="2400" b="1" dirty="0">
                <a:solidFill>
                  <a:srgbClr val="0000FF"/>
                </a:solidFill>
              </a:rPr>
              <a:t/>
            </a:r>
            <a:br>
              <a:rPr lang="ru-RU" sz="2400" b="1" dirty="0">
                <a:solidFill>
                  <a:srgbClr val="0000FF"/>
                </a:solidFill>
              </a:rPr>
            </a:b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5929354" cy="521497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изготовление  коллекций игрушек и игрового инвентаря по мотивам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народных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сказок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проведение кукольных спектаклей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детском саду   №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505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детском саду № 450 компенсирующего вида с нарушение речи.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smtClean="0"/>
              <a:t>Проведение мастер-класса </a:t>
            </a:r>
            <a:r>
              <a:rPr lang="ru-RU" sz="2000" dirty="0"/>
              <a:t>«Герои сказок», где воспитанники детского сада могут создать своими  руками главных героев сказки, проявив фантазию и </a:t>
            </a:r>
            <a:r>
              <a:rPr lang="ru-RU" sz="2000" dirty="0" smtClean="0"/>
              <a:t>воображение.</a:t>
            </a:r>
          </a:p>
          <a:p>
            <a:pPr>
              <a:buNone/>
            </a:pPr>
            <a:r>
              <a:rPr lang="ru-RU" sz="2000" dirty="0" smtClean="0"/>
              <a:t>4.</a:t>
            </a:r>
            <a:r>
              <a:rPr lang="ru-RU" sz="2000" dirty="0"/>
              <a:t> </a:t>
            </a:r>
            <a:r>
              <a:rPr lang="ru-RU" sz="2000" dirty="0" smtClean="0"/>
              <a:t>Мероприятие </a:t>
            </a:r>
            <a:r>
              <a:rPr lang="ru-RU" sz="2000" dirty="0"/>
              <a:t>«</a:t>
            </a:r>
            <a:r>
              <a:rPr lang="ru-RU" sz="2000" dirty="0" err="1"/>
              <a:t>АРТ-неделя</a:t>
            </a:r>
            <a:r>
              <a:rPr lang="ru-RU" sz="2000" dirty="0"/>
              <a:t>», где воспитанники детского сада совместно с Советом старшеклассников, воспитателями и социальным партнером библиотекой им. В.П. Крапивина создадут свою уникальную сказку, игровые куклы и представят кукольный спектакль, где артистами выступят дети.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8" name="Picture 10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500306"/>
            <a:ext cx="2446507" cy="919739"/>
          </a:xfrm>
          <a:prstGeom prst="rect">
            <a:avLst/>
          </a:prstGeom>
          <a:noFill/>
        </p:spPr>
      </p:pic>
      <p:pic>
        <p:nvPicPr>
          <p:cNvPr id="17422" name="Picture 1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714752"/>
            <a:ext cx="2000264" cy="1330046"/>
          </a:xfrm>
          <a:prstGeom prst="rect">
            <a:avLst/>
          </a:prstGeom>
          <a:noFill/>
        </p:spPr>
      </p:pic>
      <p:pic>
        <p:nvPicPr>
          <p:cNvPr id="17424" name="Picture 16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5143512"/>
            <a:ext cx="2143140" cy="1390363"/>
          </a:xfrm>
          <a:prstGeom prst="rect">
            <a:avLst/>
          </a:prstGeom>
          <a:noFill/>
        </p:spPr>
      </p:pic>
      <p:pic>
        <p:nvPicPr>
          <p:cNvPr id="17426" name="Picture 18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1142984"/>
            <a:ext cx="2159015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</a:rPr>
              <a:t>Партнёры проекта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58236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1.Библиотека им. В.П. Крапивина- информационная.</a:t>
            </a:r>
          </a:p>
          <a:p>
            <a:r>
              <a:rPr lang="ru-RU" dirty="0"/>
              <a:t>2. Методисты, воспитатели </a:t>
            </a:r>
            <a:r>
              <a:rPr lang="ru-RU" dirty="0" err="1"/>
              <a:t>д</a:t>
            </a:r>
            <a:r>
              <a:rPr lang="ru-RU" dirty="0"/>
              <a:t>/с- методическая.</a:t>
            </a:r>
          </a:p>
          <a:p>
            <a:r>
              <a:rPr lang="ru-RU" dirty="0"/>
              <a:t>3.Родители обучающихся- </a:t>
            </a:r>
            <a:r>
              <a:rPr lang="ru-RU" dirty="0" smtClean="0"/>
              <a:t>материальная(нитки,  фетр, ткань и др.) </a:t>
            </a:r>
            <a:endParaRPr lang="ru-RU" dirty="0"/>
          </a:p>
          <a:p>
            <a:r>
              <a:rPr lang="ru-RU" dirty="0"/>
              <a:t>4.Объединение дополнительного образования школы «Волшебная нить»-консультационная, материальная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Сбор макулатуры в МАОУ СОШ № 145- финансовая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Результаты проекта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4911741"/>
          </a:xfrm>
        </p:spPr>
        <p:txBody>
          <a:bodyPr>
            <a:noAutofit/>
          </a:bodyPr>
          <a:lstStyle/>
          <a:p>
            <a:r>
              <a:rPr lang="ru-RU" sz="2100" b="1" dirty="0"/>
              <a:t>1. </a:t>
            </a:r>
            <a:r>
              <a:rPr lang="ru-RU" sz="2100" dirty="0"/>
              <a:t>Создание творческой  среды,  для полноценного освоения культурных, нравственных ценностей, транслируемых посредством кукольного  спектакля, литературного текста, расширяющие возможности и формы коммуникации дошкольников.  </a:t>
            </a:r>
          </a:p>
          <a:p>
            <a:r>
              <a:rPr lang="ru-RU" sz="2100" b="1" dirty="0"/>
              <a:t>2. </a:t>
            </a:r>
            <a:r>
              <a:rPr lang="ru-RU" sz="2100" dirty="0"/>
              <a:t>Создание  конкуренции производителям мультфильмов, компьютерных игр, которые пока имеют доминирующее влияние на детей.</a:t>
            </a:r>
          </a:p>
          <a:p>
            <a:r>
              <a:rPr lang="ru-RU" sz="2100" b="1" dirty="0"/>
              <a:t>3.</a:t>
            </a:r>
            <a:r>
              <a:rPr lang="ru-RU" sz="2100" dirty="0"/>
              <a:t> Социальная адаптации детей с ограниченными возможностями здоровья, снижение  уровня  психологической  уязвимости.  </a:t>
            </a:r>
          </a:p>
          <a:p>
            <a:r>
              <a:rPr lang="ru-RU" sz="2100" b="1" dirty="0"/>
              <a:t>4.</a:t>
            </a:r>
            <a:r>
              <a:rPr lang="ru-RU" sz="2100" dirty="0"/>
              <a:t>  Совершенствование у дошкольников  всех  видов  речевой деятельности.</a:t>
            </a:r>
          </a:p>
          <a:p>
            <a:r>
              <a:rPr lang="ru-RU" sz="2100" b="1" dirty="0"/>
              <a:t>5.</a:t>
            </a:r>
            <a:r>
              <a:rPr lang="ru-RU" sz="2100" dirty="0"/>
              <a:t> Развитие у дошкольников творческих и познавательных способностей, эмоциональной отзывчивости  при просмотре кукольного спектакля, участия в беседе после спектакля, мастер-классах, а так же выступая в роли актеров.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7800972" cy="92868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Данный проект поможет  приобщить детей к театрализованной деятельности, что </a:t>
            </a:r>
            <a:r>
              <a:rPr lang="ru-RU" sz="3200" b="1" dirty="0" smtClean="0">
                <a:solidFill>
                  <a:srgbClr val="0000FF"/>
                </a:solidFill>
              </a:rPr>
              <a:t>способствует: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4305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</a:t>
            </a:r>
            <a:r>
              <a:rPr lang="ru-RU" sz="2800" dirty="0" smtClean="0"/>
              <a:t>освоению </a:t>
            </a:r>
            <a:r>
              <a:rPr lang="ru-RU" sz="2800" dirty="0"/>
              <a:t>мира человеческих чувств</a:t>
            </a:r>
            <a:r>
              <a:rPr lang="ru-RU" sz="2800" dirty="0" smtClean="0"/>
              <a:t>,</a:t>
            </a:r>
          </a:p>
          <a:p>
            <a:pPr>
              <a:buNone/>
            </a:pPr>
            <a:r>
              <a:rPr lang="ru-RU" sz="2800" dirty="0" smtClean="0"/>
              <a:t> -коммуникативных </a:t>
            </a:r>
            <a:r>
              <a:rPr lang="ru-RU" sz="2800" dirty="0"/>
              <a:t>навыков, </a:t>
            </a:r>
            <a:endParaRPr lang="ru-RU" sz="2800" dirty="0" smtClean="0"/>
          </a:p>
          <a:p>
            <a:pPr>
              <a:buNone/>
            </a:pPr>
            <a:r>
              <a:rPr lang="ru-RU" sz="2800" dirty="0"/>
              <a:t>-</a:t>
            </a:r>
            <a:r>
              <a:rPr lang="ru-RU" sz="2800" dirty="0" smtClean="0"/>
              <a:t>развитию </a:t>
            </a:r>
            <a:r>
              <a:rPr lang="ru-RU" sz="2800" dirty="0"/>
              <a:t>способности к сопереживанию</a:t>
            </a:r>
            <a:r>
              <a:rPr lang="ru-RU" sz="2800" dirty="0" smtClean="0"/>
              <a:t>,</a:t>
            </a:r>
          </a:p>
          <a:p>
            <a:pPr>
              <a:buFontTx/>
              <a:buChar char="-"/>
            </a:pPr>
            <a:r>
              <a:rPr lang="ru-RU" sz="2800" dirty="0" smtClean="0"/>
              <a:t>развитию </a:t>
            </a:r>
            <a:r>
              <a:rPr lang="ru-RU" sz="2800" dirty="0"/>
              <a:t>речи, </a:t>
            </a:r>
            <a:endParaRPr lang="ru-RU" sz="2800" dirty="0" smtClean="0"/>
          </a:p>
          <a:p>
            <a:pPr>
              <a:buFontTx/>
              <a:buChar char="-"/>
            </a:pPr>
            <a:r>
              <a:rPr lang="ru-RU" sz="2800" dirty="0" smtClean="0"/>
              <a:t>социализации </a:t>
            </a:r>
            <a:r>
              <a:rPr lang="ru-RU" sz="2800" dirty="0"/>
              <a:t>детей с </a:t>
            </a:r>
            <a:r>
              <a:rPr lang="ru-RU" sz="2800" dirty="0" smtClean="0"/>
              <a:t>нарушением речи </a:t>
            </a:r>
            <a:endParaRPr lang="ru-RU" sz="2800" dirty="0"/>
          </a:p>
        </p:txBody>
      </p:sp>
      <p:pic>
        <p:nvPicPr>
          <p:cNvPr id="22534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357694"/>
            <a:ext cx="3388267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357694"/>
            <a:ext cx="2714612" cy="2034700"/>
          </a:xfrm>
          <a:prstGeom prst="rect">
            <a:avLst/>
          </a:prstGeom>
          <a:noFill/>
        </p:spPr>
      </p:pic>
      <p:pic>
        <p:nvPicPr>
          <p:cNvPr id="22538" name="Picture 10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357694"/>
            <a:ext cx="2881333" cy="216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601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Школьный Совет обучающихся МАОУ СОШ № 145 с углубленным изучением отдельных предметов</vt:lpstr>
      <vt:lpstr>Социальные проблемы:</vt:lpstr>
      <vt:lpstr>Цель проекта</vt:lpstr>
      <vt:lpstr>Задачи проекта </vt:lpstr>
      <vt:lpstr>Целевая группа проекта</vt:lpstr>
      <vt:lpstr>Этапы реализации проекта  «Творческая мастерская  «Сказка своими руками» :  </vt:lpstr>
      <vt:lpstr>Партнёры проекта</vt:lpstr>
      <vt:lpstr>Результаты проекта</vt:lpstr>
      <vt:lpstr>Данный проект поможет  приобщить детей к театрализованной деятельности, что способствует: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Совет обучающихся МАОУ СОШ № 145 с углубленным изучением отдельных предметов</dc:title>
  <dc:creator>Виталий</dc:creator>
  <cp:lastModifiedBy>Виталий</cp:lastModifiedBy>
  <cp:revision>15</cp:revision>
  <dcterms:created xsi:type="dcterms:W3CDTF">2025-11-15T17:47:59Z</dcterms:created>
  <dcterms:modified xsi:type="dcterms:W3CDTF">2025-11-16T08:30:18Z</dcterms:modified>
</cp:coreProperties>
</file>