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70" r:id="rId3"/>
    <p:sldId id="267" r:id="rId4"/>
    <p:sldId id="268" r:id="rId5"/>
    <p:sldId id="275" r:id="rId6"/>
    <p:sldId id="276" r:id="rId7"/>
    <p:sldId id="259" r:id="rId8"/>
    <p:sldId id="261" r:id="rId9"/>
    <p:sldId id="263" r:id="rId10"/>
    <p:sldId id="27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15" autoAdjust="0"/>
    <p:restoredTop sz="94660"/>
  </p:normalViewPr>
  <p:slideViewPr>
    <p:cSldViewPr>
      <p:cViewPr>
        <p:scale>
          <a:sx n="67" d="100"/>
          <a:sy n="6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0A09-EF32-40A6-A565-383C9854B910}" type="datetimeFigureOut">
              <a:rPr lang="ru-RU" smtClean="0"/>
              <a:pPr/>
              <a:t>19.12.2022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EC5470D-B84D-430E-A037-355089E084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0A09-EF32-40A6-A565-383C9854B910}" type="datetimeFigureOut">
              <a:rPr lang="ru-RU" smtClean="0"/>
              <a:pPr/>
              <a:t>19.12.2022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470D-B84D-430E-A037-355089E084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0A09-EF32-40A6-A565-383C9854B910}" type="datetimeFigureOut">
              <a:rPr lang="ru-RU" smtClean="0"/>
              <a:pPr/>
              <a:t>19.12.2022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470D-B84D-430E-A037-355089E084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0A09-EF32-40A6-A565-383C9854B910}" type="datetimeFigureOut">
              <a:rPr lang="ru-RU" smtClean="0"/>
              <a:pPr/>
              <a:t>19.12.2022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EC5470D-B84D-430E-A037-355089E084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0A09-EF32-40A6-A565-383C9854B910}" type="datetimeFigureOut">
              <a:rPr lang="ru-RU" smtClean="0"/>
              <a:pPr/>
              <a:t>19.12.2022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470D-B84D-430E-A037-355089E0849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0A09-EF32-40A6-A565-383C9854B910}" type="datetimeFigureOut">
              <a:rPr lang="ru-RU" smtClean="0"/>
              <a:pPr/>
              <a:t>19.12.2022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470D-B84D-430E-A037-355089E084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0A09-EF32-40A6-A565-383C9854B910}" type="datetimeFigureOut">
              <a:rPr lang="ru-RU" smtClean="0"/>
              <a:pPr/>
              <a:t>19.12.2022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5EC5470D-B84D-430E-A037-355089E0849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0A09-EF32-40A6-A565-383C9854B910}" type="datetimeFigureOut">
              <a:rPr lang="ru-RU" smtClean="0"/>
              <a:pPr/>
              <a:t>19.12.2022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470D-B84D-430E-A037-355089E084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0A09-EF32-40A6-A565-383C9854B910}" type="datetimeFigureOut">
              <a:rPr lang="ru-RU" smtClean="0"/>
              <a:pPr/>
              <a:t>19.12.2022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470D-B84D-430E-A037-355089E084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0A09-EF32-40A6-A565-383C9854B910}" type="datetimeFigureOut">
              <a:rPr lang="ru-RU" smtClean="0"/>
              <a:pPr/>
              <a:t>19.12.2022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470D-B84D-430E-A037-355089E084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0A09-EF32-40A6-A565-383C9854B910}" type="datetimeFigureOut">
              <a:rPr lang="ru-RU" smtClean="0"/>
              <a:pPr/>
              <a:t>19.12.2022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5470D-B84D-430E-A037-355089E0849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C760A09-EF32-40A6-A565-383C9854B910}" type="datetimeFigureOut">
              <a:rPr lang="ru-RU" smtClean="0"/>
              <a:pPr/>
              <a:t>19.12.2022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EC5470D-B84D-430E-A037-355089E0849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 rot="21122098">
            <a:off x="301752" y="457200"/>
            <a:ext cx="8686800" cy="5543568"/>
          </a:xfrm>
        </p:spPr>
        <p:txBody>
          <a:bodyPr>
            <a:noAutofit/>
          </a:bodyPr>
          <a:lstStyle/>
          <a:p>
            <a:pPr algn="ctr"/>
            <a:r>
              <a:rPr lang="ru-RU" sz="72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КОНКУРСЫ РЕШЕНИЯ </a:t>
            </a:r>
            <a:br>
              <a:rPr lang="ru-RU" sz="72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72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ШАХМАТНЫХ </a:t>
            </a:r>
            <a:br>
              <a:rPr lang="ru-RU" sz="72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72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этюдов</a:t>
            </a:r>
            <a:endParaRPr lang="ru-RU" sz="72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 т о г   з а н я т и я :</a:t>
            </a:r>
            <a:endParaRPr lang="ru-RU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453715" y="1196752"/>
            <a:ext cx="8229600" cy="5040560"/>
          </a:xfrm>
          <a:prstGeom prst="rect">
            <a:avLst/>
          </a:prstGeom>
        </p:spPr>
        <p:txBody>
          <a:bodyPr/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"/>
              <a:defRPr kumimoji="0"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"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"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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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None/>
            </a:pPr>
            <a:r>
              <a:rPr lang="ru-RU" sz="3600" b="1" dirty="0"/>
              <a:t>А теперь ребята, </a:t>
            </a:r>
            <a:r>
              <a:rPr lang="ru-RU" sz="3600" b="1" dirty="0" smtClean="0"/>
              <a:t>ответьте на вопросы:</a:t>
            </a:r>
            <a:endParaRPr lang="ru-RU" sz="3600" b="1" dirty="0"/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ru-RU" sz="2800" dirty="0" smtClean="0"/>
              <a:t>Какая позиция вам больше всего понравилось? </a:t>
            </a:r>
            <a:endParaRPr lang="ru-RU" sz="2800" dirty="0"/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ru-RU" sz="2800" dirty="0" smtClean="0"/>
              <a:t>Какая позиция вам оказалась сложной?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ru-RU" sz="2800" dirty="0" smtClean="0"/>
              <a:t>За какое время вам удалось решить эти этюды?</a:t>
            </a:r>
            <a:endParaRPr lang="ru-RU" sz="2800" dirty="0"/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ru-RU" sz="2800" dirty="0" smtClean="0"/>
              <a:t>Какую оценку вы сегодня поставите себе?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3600" b="1" i="1" dirty="0" smtClean="0">
                <a:solidFill>
                  <a:srgbClr val="8A5C00"/>
                </a:solidFill>
              </a:rPr>
              <a:t>СПАСИБО </a:t>
            </a:r>
            <a:r>
              <a:rPr lang="ru-RU" sz="3600" b="1" i="1" dirty="0">
                <a:solidFill>
                  <a:srgbClr val="8A5C00"/>
                </a:solidFill>
              </a:rPr>
              <a:t>ЗА РАБОТУ!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endParaRPr lang="ru-RU" sz="2000" dirty="0"/>
          </a:p>
          <a:p>
            <a:pPr marL="514350" indent="-514350">
              <a:lnSpc>
                <a:spcPct val="150000"/>
              </a:lnSpc>
              <a:buAutoNum type="arabicPeriod"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036045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Ц е л ь   з а н я т и я :</a:t>
            </a:r>
            <a:endParaRPr lang="ru-RU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457200" y="1412776"/>
            <a:ext cx="8229600" cy="4713387"/>
          </a:xfrm>
          <a:prstGeom prst="rect">
            <a:avLst/>
          </a:prstGeom>
        </p:spPr>
        <p:txBody>
          <a:bodyPr/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"/>
              <a:defRPr kumimoji="0"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"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"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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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Font typeface="Wingdings 2"/>
              <a:buNone/>
            </a:pPr>
            <a:r>
              <a:rPr lang="ru-RU" sz="3000" b="1" i="1" dirty="0" smtClean="0">
                <a:solidFill>
                  <a:srgbClr val="8A5C00"/>
                </a:solidFill>
              </a:rPr>
              <a:t>Сегодня, мы рассмотрим шахматные этюды повышенной сложности, на «Мат в 2 хода»! </a:t>
            </a:r>
          </a:p>
          <a:p>
            <a:pPr marL="0" indent="0" algn="ctr">
              <a:lnSpc>
                <a:spcPct val="150000"/>
              </a:lnSpc>
              <a:buFont typeface="Wingdings 2"/>
              <a:buNone/>
            </a:pPr>
            <a:r>
              <a:rPr lang="ru-RU" sz="3000" b="1" i="1" dirty="0" smtClean="0">
                <a:solidFill>
                  <a:srgbClr val="8A5C00"/>
                </a:solidFill>
              </a:rPr>
              <a:t>В этом конкурсе надо решить подряд </a:t>
            </a:r>
          </a:p>
          <a:p>
            <a:pPr marL="0" indent="0" algn="ctr">
              <a:lnSpc>
                <a:spcPct val="150000"/>
              </a:lnSpc>
              <a:buFont typeface="Wingdings 2"/>
              <a:buNone/>
            </a:pPr>
            <a:r>
              <a:rPr lang="ru-RU" sz="3000" b="1" i="1" dirty="0" smtClean="0">
                <a:solidFill>
                  <a:srgbClr val="8A5C00"/>
                </a:solidFill>
              </a:rPr>
              <a:t>3</a:t>
            </a:r>
            <a:r>
              <a:rPr lang="ru-RU" sz="3000" b="1" i="1" dirty="0">
                <a:solidFill>
                  <a:srgbClr val="8A5C00"/>
                </a:solidFill>
              </a:rPr>
              <a:t> </a:t>
            </a:r>
            <a:r>
              <a:rPr lang="ru-RU" sz="3000" b="1" i="1" dirty="0" smtClean="0">
                <a:solidFill>
                  <a:srgbClr val="8A5C00"/>
                </a:solidFill>
              </a:rPr>
              <a:t>этюда (начиная со 2 позиции), </a:t>
            </a:r>
          </a:p>
          <a:p>
            <a:pPr marL="0" indent="0" algn="ctr">
              <a:lnSpc>
                <a:spcPct val="150000"/>
              </a:lnSpc>
              <a:buFont typeface="Wingdings 2"/>
              <a:buNone/>
            </a:pPr>
            <a:r>
              <a:rPr lang="ru-RU" sz="3000" b="1" i="1" dirty="0" smtClean="0">
                <a:solidFill>
                  <a:srgbClr val="8A5C00"/>
                </a:solidFill>
              </a:rPr>
              <a:t>как можно быстрее. </a:t>
            </a:r>
          </a:p>
          <a:p>
            <a:pPr marL="0" indent="0" algn="ctr">
              <a:lnSpc>
                <a:spcPct val="150000"/>
              </a:lnSpc>
              <a:buFont typeface="Wingdings 2"/>
              <a:buNone/>
            </a:pPr>
            <a:r>
              <a:rPr lang="ru-RU" sz="3000" b="1" i="1" dirty="0" smtClean="0">
                <a:solidFill>
                  <a:srgbClr val="8A5C00"/>
                </a:solidFill>
              </a:rPr>
              <a:t>На каждую позицию дается по 3 мин.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515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4865756" y="3008376"/>
            <a:ext cx="6429420" cy="841248"/>
          </a:xfrm>
        </p:spPr>
        <p:txBody>
          <a:bodyPr vert="vert270">
            <a:noAutofit/>
          </a:bodyPr>
          <a:lstStyle/>
          <a:p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№1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/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Х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О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Д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 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Б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Е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Л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Ы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Х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5" name="Рисунок 4"/>
          <p:cNvPicPr/>
          <p:nvPr/>
        </p:nvPicPr>
        <p:blipFill rotWithShape="1">
          <a:blip r:embed="rId2"/>
          <a:srcRect l="29766" t="24864" r="35822" b="9836"/>
          <a:stretch/>
        </p:blipFill>
        <p:spPr bwMode="auto">
          <a:xfrm>
            <a:off x="1187624" y="908719"/>
            <a:ext cx="6048671" cy="540060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4921686" y="2744924"/>
            <a:ext cx="6429420" cy="1368152"/>
          </a:xfrm>
        </p:spPr>
        <p:txBody>
          <a:bodyPr vert="vert270">
            <a:normAutofit/>
          </a:bodyPr>
          <a:lstStyle/>
          <a:p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Х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о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д</a:t>
            </a: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/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/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б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е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л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ы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х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/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1.Л</a:t>
            </a:r>
            <a:r>
              <a:rPr lang="en-US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d7</a:t>
            </a:r>
            <a:endParaRPr lang="ru-RU" dirty="0"/>
          </a:p>
        </p:txBody>
      </p:sp>
      <p:pic>
        <p:nvPicPr>
          <p:cNvPr id="5" name="Рисунок 4"/>
          <p:cNvPicPr/>
          <p:nvPr/>
        </p:nvPicPr>
        <p:blipFill rotWithShape="1">
          <a:blip r:embed="rId2"/>
          <a:srcRect l="29765" t="16393" r="36113" b="17759"/>
          <a:stretch/>
        </p:blipFill>
        <p:spPr bwMode="auto">
          <a:xfrm>
            <a:off x="1115617" y="908720"/>
            <a:ext cx="6120680" cy="525658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Стрелка вправо 7"/>
          <p:cNvSpPr/>
          <p:nvPr/>
        </p:nvSpPr>
        <p:spPr>
          <a:xfrm>
            <a:off x="2555776" y="2060848"/>
            <a:ext cx="1080156" cy="216024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rgbClr val="66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4921686" y="2528900"/>
            <a:ext cx="6429420" cy="1800200"/>
          </a:xfrm>
        </p:spPr>
        <p:txBody>
          <a:bodyPr vert="vert270">
            <a:normAutofit/>
          </a:bodyPr>
          <a:lstStyle/>
          <a:p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Х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о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д</a:t>
            </a: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/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/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ч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е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р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н</a:t>
            </a: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/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ы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х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/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1...К</a:t>
            </a:r>
            <a:r>
              <a:rPr lang="en-US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b4</a:t>
            </a:r>
            <a:endParaRPr lang="ru-RU" dirty="0"/>
          </a:p>
        </p:txBody>
      </p:sp>
      <p:pic>
        <p:nvPicPr>
          <p:cNvPr id="6" name="Рисунок 5"/>
          <p:cNvPicPr/>
          <p:nvPr/>
        </p:nvPicPr>
        <p:blipFill rotWithShape="1">
          <a:blip r:embed="rId2"/>
          <a:srcRect l="29765" t="17213" r="36113" b="18033"/>
          <a:stretch/>
        </p:blipFill>
        <p:spPr bwMode="auto">
          <a:xfrm>
            <a:off x="1043608" y="908720"/>
            <a:ext cx="6048672" cy="547260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Стрелка вправо 6"/>
          <p:cNvSpPr/>
          <p:nvPr/>
        </p:nvSpPr>
        <p:spPr>
          <a:xfrm rot="3525315">
            <a:off x="1380068" y="3019243"/>
            <a:ext cx="1080156" cy="216024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rgbClr val="66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0561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4921686" y="2528900"/>
            <a:ext cx="6429420" cy="1800200"/>
          </a:xfrm>
        </p:spPr>
        <p:txBody>
          <a:bodyPr vert="vert270">
            <a:normAutofit/>
          </a:bodyPr>
          <a:lstStyle/>
          <a:p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Х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о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д</a:t>
            </a: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/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/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б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е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л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ы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х</a:t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/>
            </a:r>
            <a:br>
              <a:rPr lang="ru-RU" sz="3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2.л</a:t>
            </a:r>
            <a:r>
              <a:rPr lang="en-US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d8 x</a:t>
            </a:r>
            <a:endParaRPr lang="ru-RU" dirty="0"/>
          </a:p>
        </p:txBody>
      </p:sp>
      <p:pic>
        <p:nvPicPr>
          <p:cNvPr id="5" name="Рисунок 4"/>
          <p:cNvPicPr/>
          <p:nvPr/>
        </p:nvPicPr>
        <p:blipFill rotWithShape="1">
          <a:blip r:embed="rId2"/>
          <a:srcRect l="29542" t="23003" r="36258" b="10656"/>
          <a:stretch/>
        </p:blipFill>
        <p:spPr bwMode="auto">
          <a:xfrm>
            <a:off x="1043608" y="836712"/>
            <a:ext cx="5976664" cy="547260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0" name="Стрелка вправо 9"/>
          <p:cNvSpPr/>
          <p:nvPr/>
        </p:nvSpPr>
        <p:spPr>
          <a:xfrm rot="16029732">
            <a:off x="3488414" y="1938615"/>
            <a:ext cx="540078" cy="218644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rgbClr val="66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8926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 rot="5400000">
            <a:off x="4572022" y="2928935"/>
            <a:ext cx="6858002" cy="1000132"/>
          </a:xfrm>
        </p:spPr>
        <p:txBody>
          <a:bodyPr vert="vert270">
            <a:normAutofit/>
          </a:bodyPr>
          <a:lstStyle/>
          <a:p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№2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/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Х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О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Д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 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Б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Е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Л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Ы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Х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6" name="Рисунок 5"/>
          <p:cNvPicPr/>
          <p:nvPr/>
        </p:nvPicPr>
        <p:blipFill rotWithShape="1">
          <a:blip r:embed="rId2"/>
          <a:srcRect l="29620" t="24864" r="35677" b="10109"/>
          <a:stretch/>
        </p:blipFill>
        <p:spPr bwMode="auto">
          <a:xfrm>
            <a:off x="1115616" y="764704"/>
            <a:ext cx="5760640" cy="532859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4830036" y="2972657"/>
            <a:ext cx="6357982" cy="841248"/>
          </a:xfrm>
        </p:spPr>
        <p:txBody>
          <a:bodyPr vert="vert270"/>
          <a:lstStyle/>
          <a:p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№3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/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Х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О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Д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 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Б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Е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Л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Ы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Х</a:t>
            </a:r>
            <a:endParaRPr lang="ru-RU" dirty="0"/>
          </a:p>
        </p:txBody>
      </p:sp>
      <p:pic>
        <p:nvPicPr>
          <p:cNvPr id="5" name="Рисунок 4"/>
          <p:cNvPicPr/>
          <p:nvPr/>
        </p:nvPicPr>
        <p:blipFill rotWithShape="1">
          <a:blip r:embed="rId2"/>
          <a:srcRect l="29766" t="24318" r="35967" b="9835"/>
          <a:stretch/>
        </p:blipFill>
        <p:spPr bwMode="auto">
          <a:xfrm>
            <a:off x="1043609" y="764704"/>
            <a:ext cx="5832648" cy="561662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4937194" y="3008376"/>
            <a:ext cx="6286544" cy="841248"/>
          </a:xfrm>
        </p:spPr>
        <p:txBody>
          <a:bodyPr vert="vert270">
            <a:normAutofit/>
          </a:bodyPr>
          <a:lstStyle/>
          <a:p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№4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/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Х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О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Д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 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Б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Е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Л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Ы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Х</a:t>
            </a:r>
            <a:endParaRPr lang="ru-RU" dirty="0"/>
          </a:p>
        </p:txBody>
      </p:sp>
      <p:pic>
        <p:nvPicPr>
          <p:cNvPr id="5" name="Рисунок 4"/>
          <p:cNvPicPr/>
          <p:nvPr/>
        </p:nvPicPr>
        <p:blipFill rotWithShape="1">
          <a:blip r:embed="rId2"/>
          <a:srcRect l="29765" t="24863" r="35533" b="10656"/>
          <a:stretch/>
        </p:blipFill>
        <p:spPr bwMode="auto">
          <a:xfrm>
            <a:off x="1115616" y="836712"/>
            <a:ext cx="6264695" cy="554461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1792</TotalTime>
  <Words>120</Words>
  <Application>Microsoft Office PowerPoint</Application>
  <PresentationFormat>Экран (4:3)</PresentationFormat>
  <Paragraphs>21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Трек</vt:lpstr>
      <vt:lpstr>КОНКУРСЫ РЕШЕНИЯ  ШАХМАТНЫХ  этюдов</vt:lpstr>
      <vt:lpstr>Ц е л ь   з а н я т и я :</vt:lpstr>
      <vt:lpstr>№1  Х О Д   Б Е Л Ы Х </vt:lpstr>
      <vt:lpstr>Х о д  б е л ы х  1.Лd7</vt:lpstr>
      <vt:lpstr>Х о д  ч е р н ы х  1...Кb4</vt:lpstr>
      <vt:lpstr>Х о д  б е л ы х  2.лd8 x</vt:lpstr>
      <vt:lpstr>№2  Х О Д   Б Е Л Ы Х </vt:lpstr>
      <vt:lpstr>№3  Х О Д   Б Е Л Ы Х</vt:lpstr>
      <vt:lpstr>№4  Х О Д   Б Е Л Ы Х</vt:lpstr>
      <vt:lpstr>И т о г   з а н я т и я :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Дом</dc:creator>
  <cp:lastModifiedBy>Teacher-405</cp:lastModifiedBy>
  <cp:revision>96</cp:revision>
  <dcterms:created xsi:type="dcterms:W3CDTF">2012-04-03T09:10:30Z</dcterms:created>
  <dcterms:modified xsi:type="dcterms:W3CDTF">2022-12-19T11:37:40Z</dcterms:modified>
</cp:coreProperties>
</file>