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63" r:id="rId4"/>
    <p:sldId id="264" r:id="rId5"/>
    <p:sldId id="290" r:id="rId6"/>
    <p:sldId id="272" r:id="rId7"/>
    <p:sldId id="273" r:id="rId8"/>
    <p:sldId id="274" r:id="rId9"/>
    <p:sldId id="275" r:id="rId10"/>
    <p:sldId id="280" r:id="rId11"/>
    <p:sldId id="281" r:id="rId12"/>
    <p:sldId id="285" r:id="rId13"/>
    <p:sldId id="286" r:id="rId14"/>
    <p:sldId id="287" r:id="rId15"/>
    <p:sldId id="288" r:id="rId16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294" y="2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3754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90f4df9ba4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90f4df9ba4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90f4df9ba4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90f4df9ba4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90f4df9ba4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90f4df9ba4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90f4df9ba4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90f4df9ba4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90f4df9ba4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90f4df9ba4_0_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90f4df9ba4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90f4df9ba4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90f4df9ba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90f4df9ba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0f4df9ba4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0f4df9ba4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0f4df9ba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0f4df9ba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0f4df9ba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0f4df9ba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90f4df9ba4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90f4df9ba4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90f4df9ba4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90f4df9ba4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90f4df9ba4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90f4df9ba4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90f4df9ba4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90f4df9ba4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084725" y="1455075"/>
            <a:ext cx="7932300" cy="238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</a:t>
            </a: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b="1">
                <a:latin typeface="Times New Roman"/>
                <a:ea typeface="Times New Roman"/>
                <a:cs typeface="Times New Roman"/>
                <a:sym typeface="Times New Roman"/>
              </a:rPr>
              <a:t>ОРГАНАМ ИСПОЛНИТЕЛЬНОЙ ВЛАСТИ СУБЪЕКТОВ</a:t>
            </a: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b="1">
                <a:latin typeface="Times New Roman"/>
                <a:ea typeface="Times New Roman"/>
                <a:cs typeface="Times New Roman"/>
                <a:sym typeface="Times New Roman"/>
              </a:rPr>
              <a:t>РОССИЙСКОЙ ФЕДЕРАЦИИ, ОСУЩЕСТВЛЯЮЩИМ ГОСУДАРСТВЕННОЕ</a:t>
            </a: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</a:t>
            </a: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ОРГАНИЗАЦИИ РАБОТЫ  ПЕДАГОГИЧЕСКИХ РАБОТНИКОВ, </a:t>
            </a:r>
            <a:endParaRPr sz="1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ОСУЩЕСТВЛЯЮЩИХ КЛАССНОЕ РУКОВОДСТВО </a:t>
            </a:r>
            <a:endParaRPr sz="1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ОБЩЕОБРАЗОВАТЕЛЬНЫХ ОРГАНИЗАЦИЯХ*</a:t>
            </a:r>
            <a:endParaRPr sz="1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51675" y="47125"/>
            <a:ext cx="7899600" cy="4293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5B0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МАОУ СОШ № </a:t>
            </a:r>
            <a:r>
              <a:rPr lang="ru" sz="1600" b="1" dirty="0" smtClean="0">
                <a:solidFill>
                  <a:srgbClr val="5B0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145 </a:t>
            </a:r>
            <a:r>
              <a:rPr lang="ru" sz="1600" b="1" dirty="0">
                <a:solidFill>
                  <a:srgbClr val="5B0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Кировского района города Екатеринбурга</a:t>
            </a:r>
            <a:endParaRPr sz="1600" b="1" dirty="0">
              <a:solidFill>
                <a:srgbClr val="5B0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1206075" y="3640725"/>
            <a:ext cx="7899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t="11085" b="20143"/>
          <a:stretch/>
        </p:blipFill>
        <p:spPr>
          <a:xfrm>
            <a:off x="3229400" y="628725"/>
            <a:ext cx="3636544" cy="7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86375" y="4541725"/>
            <a:ext cx="9057600" cy="6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</a:t>
            </a:r>
            <a:r>
              <a:rPr lang="ru" sz="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исьмо&gt; Минпросвещения России от 12.05.2020 N ВБ-1011/08 "О методических рекомендациях" (вместе с "Методическими рекомендациями органам исполнительной власти </a:t>
            </a:r>
            <a:endParaRPr sz="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субъектов Российской Федерации, осуществляющим государственное управление в сфере образования, по организации работы педагогических работников, осуществляющих классное руководство в общеобразовательных организациях")</a:t>
            </a:r>
            <a:endParaRPr sz="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10175" y="0"/>
            <a:ext cx="3807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7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5" name="Google Shape;345;p37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7"/>
          <p:cNvSpPr txBox="1"/>
          <p:nvPr/>
        </p:nvSpPr>
        <p:spPr>
          <a:xfrm>
            <a:off x="452575" y="686975"/>
            <a:ext cx="8695500" cy="4055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Оценка эффективности деятельности </a:t>
            </a: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педагогических работников </a:t>
            </a: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классному руководство</a:t>
            </a: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8" name="Google Shape;348;p37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4" name="Google Shape;354;p38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8"/>
          <p:cNvSpPr txBox="1"/>
          <p:nvPr/>
        </p:nvSpPr>
        <p:spPr>
          <a:xfrm>
            <a:off x="344825" y="1774125"/>
            <a:ext cx="57396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Google Shape;356;p38"/>
          <p:cNvSpPr txBox="1"/>
          <p:nvPr/>
        </p:nvSpPr>
        <p:spPr>
          <a:xfrm>
            <a:off x="452575" y="610775"/>
            <a:ext cx="8695500" cy="687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Оценка эффективности деятельности  педагогических работников 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классному руководство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8" name="Google Shape;358;p38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8"/>
          <p:cNvSpPr txBox="1"/>
          <p:nvPr/>
        </p:nvSpPr>
        <p:spPr>
          <a:xfrm>
            <a:off x="452575" y="1306750"/>
            <a:ext cx="8695500" cy="864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Эффективность деятельности</a:t>
            </a:r>
            <a:endParaRPr sz="19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9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0" name="Google Shape;360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525" y="1304600"/>
            <a:ext cx="471850" cy="4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8"/>
          <p:cNvSpPr txBox="1"/>
          <p:nvPr/>
        </p:nvSpPr>
        <p:spPr>
          <a:xfrm>
            <a:off x="618475" y="2255525"/>
            <a:ext cx="83637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just" rtl="0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Char char="●"/>
            </a:pPr>
            <a:r>
              <a:rPr lang="ru" sz="1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определяется 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достигаемыми за определенный период времени </a:t>
            </a:r>
            <a:r>
              <a:rPr lang="ru" sz="1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конечными результатами деятельности и их соответствием ключевым целям</a:t>
            </a:r>
            <a:r>
              <a:rPr lang="ru" sz="1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воспитания и социализации обучающихся.</a:t>
            </a:r>
            <a:endParaRPr sz="1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Принято использовать </a:t>
            </a:r>
            <a:r>
              <a:rPr lang="ru" sz="1900" b="1" u="sng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две группы критериев оценки </a:t>
            </a:r>
            <a:r>
              <a:rPr lang="ru" sz="1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эффективности:</a:t>
            </a:r>
            <a:endParaRPr sz="1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" sz="1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критерии оценки процесса деятельности </a:t>
            </a:r>
            <a:endParaRPr sz="1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" sz="1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критерии оценки результативности.</a:t>
            </a:r>
            <a:endParaRPr sz="1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2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4" name="Google Shape;404;p42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2"/>
          <p:cNvSpPr txBox="1"/>
          <p:nvPr/>
        </p:nvSpPr>
        <p:spPr>
          <a:xfrm>
            <a:off x="452575" y="686975"/>
            <a:ext cx="8695500" cy="4055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Механизмы материального стимулирования педагогических работников к осуществлению </a:t>
            </a: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классного руководства</a:t>
            </a: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7" name="Google Shape;407;p42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3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3" name="Google Shape;413;p43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3"/>
          <p:cNvSpPr txBox="1"/>
          <p:nvPr/>
        </p:nvSpPr>
        <p:spPr>
          <a:xfrm>
            <a:off x="344825" y="1774125"/>
            <a:ext cx="57396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5" name="Google Shape;415;p43"/>
          <p:cNvSpPr txBox="1"/>
          <p:nvPr/>
        </p:nvSpPr>
        <p:spPr>
          <a:xfrm>
            <a:off x="452575" y="610775"/>
            <a:ext cx="8695500" cy="687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Механизмы материального стимулирования педагогических работников к осуществлению  классного руководства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7" name="Google Shape;417;p43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3"/>
          <p:cNvSpPr txBox="1"/>
          <p:nvPr/>
        </p:nvSpPr>
        <p:spPr>
          <a:xfrm>
            <a:off x="452575" y="1402075"/>
            <a:ext cx="8630400" cy="3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800"/>
              <a:buFont typeface="Times New Roman"/>
              <a:buAutoNum type="arabicPeriod"/>
            </a:pPr>
            <a:r>
              <a:rPr lang="ru" sz="1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Ежемесячные выплаты</a:t>
            </a:r>
            <a:r>
              <a:rPr lang="ru" sz="18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пед. работникам за осуществление классного руководства </a:t>
            </a:r>
            <a:r>
              <a:rPr lang="ru" sz="1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являются обязательным условием возложения на них с их письменного согласия этого дополнительного вида деятельности.</a:t>
            </a:r>
            <a:endParaRPr sz="1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Font typeface="Times New Roman"/>
              <a:buAutoNum type="arabicPeriod"/>
            </a:pPr>
            <a:r>
              <a:rPr lang="ru" sz="18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Общенациональная, федеральная значимость процессов воспитания и особая роль классного руководства послужили основанием для поручения Президента Российской Федерации осуществлять выплату ежемесячного денежного вознаграждения за классное руководство </a:t>
            </a:r>
            <a:r>
              <a:rPr lang="ru" sz="1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размере не менее 5 тысяч рублей с использованием средств федерального бюджета. </a:t>
            </a:r>
            <a:r>
              <a:rPr lang="ru" sz="18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Указанная выплата обеспечивается с 1 сентября 2020 года с сохранением ранее установленных доплат, которые получают педагогические работники за классное руководство.</a:t>
            </a:r>
            <a:endParaRPr sz="18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4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4" name="Google Shape;424;p44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4"/>
          <p:cNvSpPr txBox="1"/>
          <p:nvPr/>
        </p:nvSpPr>
        <p:spPr>
          <a:xfrm>
            <a:off x="452575" y="686975"/>
            <a:ext cx="8695500" cy="4055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Механизмы нематериального стимулирования педагогических работников к осуществлению </a:t>
            </a: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классного руководства</a:t>
            </a: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7" name="Google Shape;427;p44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5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3" name="Google Shape;433;p45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5"/>
          <p:cNvSpPr txBox="1"/>
          <p:nvPr/>
        </p:nvSpPr>
        <p:spPr>
          <a:xfrm>
            <a:off x="344825" y="1774125"/>
            <a:ext cx="57396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5" name="Google Shape;435;p45"/>
          <p:cNvSpPr txBox="1"/>
          <p:nvPr/>
        </p:nvSpPr>
        <p:spPr>
          <a:xfrm>
            <a:off x="452575" y="610775"/>
            <a:ext cx="8695500" cy="687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Механизмы нематериального стимулирования педагогических работников к осуществлению  классного руководства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7" name="Google Shape;437;p45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45"/>
          <p:cNvSpPr txBox="1"/>
          <p:nvPr/>
        </p:nvSpPr>
        <p:spPr>
          <a:xfrm>
            <a:off x="452575" y="1097275"/>
            <a:ext cx="8630400" cy="3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just" rtl="0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AutoNum type="arabicPeriod"/>
            </a:pPr>
            <a:r>
              <a:rPr lang="ru" sz="17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Организационное</a:t>
            </a: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стимулирование, направленное на создание благоприятных условий деятельности для осуществления классного руководства.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AutoNum type="arabicPeriod"/>
            </a:pPr>
            <a:r>
              <a:rPr lang="ru" sz="17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Социальное</a:t>
            </a: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стимулирование, предполагающее привлечение к принятию решений, участию в управлении коллективом, делегирование важных полномочий и создание условий для профессионального развития и роста.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AutoNum type="arabicPeriod"/>
            </a:pPr>
            <a:r>
              <a:rPr lang="ru" sz="17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Психологическое </a:t>
            </a: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стимулирование, предполагающее использование разных механизмов создания благоприятного психологического климата в педагогическом коллективе.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AutoNum type="arabicPeriod"/>
            </a:pPr>
            <a:r>
              <a:rPr lang="ru" sz="17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Моральное</a:t>
            </a: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стимулирование педагогических работников, обеспечивающее удовлетворение потребности в уважении со стороны коллектива, администрации ОО, родителей  обучающихся и социума с использованием всех форм поощрения деятельности по классному руководству (публичное признание труда, размещение информации в СМИ,  награды). 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6" name="Google Shape;66;p14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52575" y="1667675"/>
            <a:ext cx="5144700" cy="3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"ближе всего к ученикам - их классные руководители. Такая постоянная каждодневная работа, связанная с обучением, воспитанием детей, - это огромная ответственность, и она, конечно, требует ... особой поддержки". </a:t>
            </a:r>
            <a:endParaRPr sz="2100" b="1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Президентом Российской Федерации подчеркнуто, что</a:t>
            </a: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воспитатель - это "федеральная функция".</a:t>
            </a:r>
            <a:endParaRPr sz="2100" b="1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4">
            <a:alphaModFix/>
          </a:blip>
          <a:srcRect l="11039" r="15512"/>
          <a:stretch/>
        </p:blipFill>
        <p:spPr>
          <a:xfrm>
            <a:off x="5692150" y="1914900"/>
            <a:ext cx="3155925" cy="26513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394650" y="669763"/>
            <a:ext cx="8695500" cy="1001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ежегодном   Послании Президента Российской Федерации Федеральному Собранию Российской Федерации от 15 января 2020 г. отмечено, что</a:t>
            </a: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/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5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 dirty="0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 dirty="0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5" name="Google Shape;135;p20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452575" y="686975"/>
            <a:ext cx="8695500" cy="4055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 и принципы </a:t>
            </a: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деятельности педагогических работников,</a:t>
            </a: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осуществляющих классное руководство</a:t>
            </a: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8" name="Google Shape;138;p20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 dirty="0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 dirty="0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21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>
            <a:off x="344825" y="1774125"/>
            <a:ext cx="57396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8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452575" y="610775"/>
            <a:ext cx="8695500" cy="687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 и принципы деятельности  педагогических работников, осуществляющих классное руководство</a:t>
            </a:r>
            <a:endParaRPr sz="19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" name="Google Shape;148;p21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/>
          <p:nvPr/>
        </p:nvSpPr>
        <p:spPr>
          <a:xfrm>
            <a:off x="452575" y="1411225"/>
            <a:ext cx="8512500" cy="3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Классное руководство</a:t>
            </a:r>
            <a:r>
              <a:rPr lang="ru" sz="2100" b="1" dirty="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- особый вид педагогической деятельности, направленный, в первую очередь, </a:t>
            </a:r>
            <a:r>
              <a:rPr lang="ru" sz="2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решение задач воспитания и социализации обучающихся</a:t>
            </a:r>
            <a:r>
              <a:rPr lang="ru" sz="21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работы: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 и развитие личности в соответствии с семейными и общественными духовно-нравственными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социокультурными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ценностями.</a:t>
            </a:r>
            <a:endParaRPr sz="2400" b="1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 dirty="0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 dirty="0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21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>
            <a:off x="344825" y="1774125"/>
            <a:ext cx="57396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8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452575" y="610775"/>
            <a:ext cx="8695500" cy="687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Задачи:</a:t>
            </a:r>
            <a:endParaRPr sz="19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" name="Google Shape;148;p21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/>
          <p:nvPr/>
        </p:nvSpPr>
        <p:spPr>
          <a:xfrm>
            <a:off x="452575" y="1411225"/>
            <a:ext cx="8512500" cy="3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3883" y="1100831"/>
            <a:ext cx="848705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Создание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благоприятных психолого-педагогических условий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классе.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школьников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высокого уровня духовно-нравственного развития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которое основано на принятии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общечеловеческих и российских традиционных духовных ценностей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практической готовности им следовать.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Формирование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внутренней позиции личности ученика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отношению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негативным явлениям окружающей социальной действительности, в частности по отношению к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кибербуллингу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деструктивным сетевым сообществам, употреблению различных веществ, способных нанести вред здоровью человека, культу насилия, жестокости и агрессии, обесцениванию жизни человека и др.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Формирование способности учеников 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реализовать свой потенциал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условиях современного общества за счет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активной жизненной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социальной позиции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использования возможностей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волонтерского движения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детских общественных движений, творческих и научных сообществ.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Формирование у школьников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активной гражданской позиции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чувства ответственности за свою страну, причастности к историко-культурной общности российского народа и судьбе России, включая неприятие попыток пересмотра исторических фактов, в частности событий и итогов Второй мировой войны.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2" name="Google Shape;242;p29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9"/>
          <p:cNvSpPr txBox="1"/>
          <p:nvPr/>
        </p:nvSpPr>
        <p:spPr>
          <a:xfrm>
            <a:off x="344825" y="1774125"/>
            <a:ext cx="57396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8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29"/>
          <p:cNvSpPr txBox="1"/>
          <p:nvPr/>
        </p:nvSpPr>
        <p:spPr>
          <a:xfrm>
            <a:off x="452575" y="610775"/>
            <a:ext cx="8695500" cy="687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Функции классного руководителя</a:t>
            </a:r>
            <a:endParaRPr sz="19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6" name="Google Shape;246;p29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9"/>
          <p:cNvSpPr txBox="1"/>
          <p:nvPr/>
        </p:nvSpPr>
        <p:spPr>
          <a:xfrm>
            <a:off x="452575" y="1306750"/>
            <a:ext cx="8695500" cy="864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Инвариантная  и вариативная части  в деятельности                                   классного руководителя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29"/>
          <p:cNvSpPr txBox="1"/>
          <p:nvPr/>
        </p:nvSpPr>
        <p:spPr>
          <a:xfrm>
            <a:off x="452575" y="2255525"/>
            <a:ext cx="1595700" cy="2828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Инвариантная  часть </a:t>
            </a:r>
            <a:endParaRPr sz="1600" b="1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(ядро содержания деятельности по кл. руководству).</a:t>
            </a:r>
            <a:endParaRPr sz="1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9" name="Google Shape;249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525" y="1304600"/>
            <a:ext cx="471850" cy="4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9"/>
          <p:cNvSpPr txBox="1"/>
          <p:nvPr/>
        </p:nvSpPr>
        <p:spPr>
          <a:xfrm>
            <a:off x="2120125" y="2180625"/>
            <a:ext cx="6804300" cy="29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just" rtl="0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Char char="●"/>
            </a:pP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Личностно ориентированная деятельность по воспитанию и социализации обучающихся в классе.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Char char="●"/>
            </a:pP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по воспитанию и социализации обучающихся, осуществляемая с классом как социальной группой.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Char char="●"/>
            </a:pP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Осуществление воспитательной деятельности во взаимодействии с родителями.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Char char="●"/>
            </a:pP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Осуществление воспитательной деятельности во взаимодействии с педагогическим коллективом.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Char char="●"/>
            </a:pP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Участие в осуществлении воспитательной деятельности во взаимодействии с социальными партнерами.</a:t>
            </a:r>
            <a:endParaRPr sz="15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42900" algn="just" rtl="0">
              <a:spcBef>
                <a:spcPts val="1200"/>
              </a:spcBef>
              <a:spcAft>
                <a:spcPts val="0"/>
              </a:spcAft>
              <a:buNone/>
            </a:pPr>
            <a:endParaRPr sz="1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6" name="Google Shape;256;p30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0"/>
          <p:cNvSpPr txBox="1"/>
          <p:nvPr/>
        </p:nvSpPr>
        <p:spPr>
          <a:xfrm>
            <a:off x="344825" y="1774125"/>
            <a:ext cx="57396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p30"/>
          <p:cNvSpPr txBox="1"/>
          <p:nvPr/>
        </p:nvSpPr>
        <p:spPr>
          <a:xfrm>
            <a:off x="452575" y="610775"/>
            <a:ext cx="8695500" cy="687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Принципы деятельности  педагогических работников, 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осуществляющих классное руководство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0" name="Google Shape;260;p30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0"/>
          <p:cNvSpPr txBox="1"/>
          <p:nvPr/>
        </p:nvSpPr>
        <p:spPr>
          <a:xfrm>
            <a:off x="452575" y="1306750"/>
            <a:ext cx="8695500" cy="864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Инвариантная  и вариативная части</a:t>
            </a:r>
            <a:r>
              <a:rPr lang="ru" sz="1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деятельности                                   классного руководителя.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30"/>
          <p:cNvSpPr txBox="1"/>
          <p:nvPr/>
        </p:nvSpPr>
        <p:spPr>
          <a:xfrm>
            <a:off x="452575" y="2255525"/>
            <a:ext cx="1595700" cy="2828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Инвариантная  часть </a:t>
            </a:r>
            <a:endParaRPr sz="1600" b="1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(ядро содержания деятельности по кл. руководству).</a:t>
            </a:r>
            <a:endParaRPr sz="1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3" name="Google Shape;263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525" y="1304600"/>
            <a:ext cx="471850" cy="4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0"/>
          <p:cNvSpPr txBox="1"/>
          <p:nvPr/>
        </p:nvSpPr>
        <p:spPr>
          <a:xfrm>
            <a:off x="2120125" y="2028225"/>
            <a:ext cx="6804300" cy="28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 b="1" dirty="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Ведение и составление педагогическими работниками, осуществляющими классное руководство, следующей документации:                                                                                                 </a:t>
            </a:r>
            <a:endParaRPr sz="1700" b="1" dirty="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Char char="●"/>
            </a:pPr>
            <a:r>
              <a:rPr lang="ru" sz="17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классный журнал</a:t>
            </a:r>
            <a:r>
              <a:rPr lang="ru" sz="1700" b="1" dirty="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(в бумажной форме) в части внесения в него и актуализации списка обучающихся. Если используется электронный журнал, то актуализация списка не требуется,                     </a:t>
            </a:r>
            <a:endParaRPr sz="1700" b="1" dirty="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Char char="●"/>
            </a:pPr>
            <a:r>
              <a:rPr lang="ru" sz="17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 работы,</a:t>
            </a:r>
            <a:r>
              <a:rPr lang="ru" sz="1700" b="1" dirty="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связанный с классным руководством, требования к оформлению которого могут быть установлены локальным нормативным актом  ОО по согласованию с профсоюзом. </a:t>
            </a:r>
            <a:endParaRPr sz="1700" b="1" dirty="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 dirty="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 dirty="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0" name="Google Shape;270;p31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1"/>
          <p:cNvSpPr txBox="1"/>
          <p:nvPr/>
        </p:nvSpPr>
        <p:spPr>
          <a:xfrm>
            <a:off x="344825" y="1774125"/>
            <a:ext cx="57396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Google Shape;272;p31"/>
          <p:cNvSpPr txBox="1"/>
          <p:nvPr/>
        </p:nvSpPr>
        <p:spPr>
          <a:xfrm>
            <a:off x="452575" y="610775"/>
            <a:ext cx="8695500" cy="687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Принципы деятельности  педагогических работников, 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осуществляющих классное руководство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4" name="Google Shape;274;p31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1"/>
          <p:cNvSpPr txBox="1"/>
          <p:nvPr/>
        </p:nvSpPr>
        <p:spPr>
          <a:xfrm>
            <a:off x="452575" y="1306750"/>
            <a:ext cx="8695500" cy="864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Инвариантная  и вариативная части</a:t>
            </a:r>
            <a:r>
              <a:rPr lang="ru" sz="1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деятельности                                   классного руководителя.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p31"/>
          <p:cNvSpPr txBox="1"/>
          <p:nvPr/>
        </p:nvSpPr>
        <p:spPr>
          <a:xfrm>
            <a:off x="452575" y="2255525"/>
            <a:ext cx="1595700" cy="2828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Вариативная   часть </a:t>
            </a:r>
            <a:endParaRPr sz="1600" b="1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(формируется в зависимости от контекстных условий ОО).</a:t>
            </a:r>
            <a:endParaRPr sz="1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7" name="Google Shape;277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525" y="1304600"/>
            <a:ext cx="471850" cy="4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1"/>
          <p:cNvSpPr txBox="1"/>
          <p:nvPr/>
        </p:nvSpPr>
        <p:spPr>
          <a:xfrm>
            <a:off x="2120125" y="2255525"/>
            <a:ext cx="68043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примеру, вариативность может отражать наличие особых целей и задач духовно-нравственного воспитания обучающихся в общеобразовательных организациях субъекта Российской Федерации, связанных с трансляцией и поддержкой развития национальной культуры, сохранением родного языка.</a:t>
            </a:r>
            <a:endParaRPr sz="21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1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2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4" name="Google Shape;284;p32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 txBox="1"/>
          <p:nvPr/>
        </p:nvSpPr>
        <p:spPr>
          <a:xfrm>
            <a:off x="344825" y="1774125"/>
            <a:ext cx="57396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p32"/>
          <p:cNvSpPr txBox="1"/>
          <p:nvPr/>
        </p:nvSpPr>
        <p:spPr>
          <a:xfrm>
            <a:off x="452575" y="610775"/>
            <a:ext cx="8695500" cy="687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Принципы деятельности  педагогических работников, 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осуществляющих классное руководство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8" name="Google Shape;288;p32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2"/>
          <p:cNvSpPr txBox="1"/>
          <p:nvPr/>
        </p:nvSpPr>
        <p:spPr>
          <a:xfrm>
            <a:off x="452575" y="1306750"/>
            <a:ext cx="8695500" cy="864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Самостоятельность в  выборе форм и технологий работы</a:t>
            </a:r>
            <a:r>
              <a:rPr lang="ru" sz="1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обучающимися и родителями, в том числе: </a:t>
            </a:r>
            <a:endParaRPr sz="1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0" name="Google Shape;290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525" y="1304600"/>
            <a:ext cx="471850" cy="4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2"/>
          <p:cNvSpPr txBox="1"/>
          <p:nvPr/>
        </p:nvSpPr>
        <p:spPr>
          <a:xfrm>
            <a:off x="560825" y="2255525"/>
            <a:ext cx="83637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AutoNum type="arabicPeriod"/>
            </a:pPr>
            <a:r>
              <a:rPr lang="ru" sz="1700" b="1" u="sng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индивидуальные </a:t>
            </a: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(беседа, консультация, обмен мнениями, оказание индивидуальной помощи, совместный поиск решения проблемы и др.);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AutoNum type="arabicPeriod"/>
            </a:pPr>
            <a:r>
              <a:rPr lang="ru" sz="1700" b="1" u="sng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групповые</a:t>
            </a: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(творческие группы, сетевые сообщества, органы самоуправления, проекты, ролевые игры, дебаты и др.);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AutoNum type="arabicPeriod"/>
            </a:pPr>
            <a:r>
              <a:rPr lang="ru" sz="1700" b="1" u="sng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коллективные</a:t>
            </a: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(классные часы, конкурсы, спектакли, концерты, походы, образовательный туризм, слеты, соревнования, квесты и игры, родительские собрания и др.).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1387</Words>
  <Application>Microsoft Office PowerPoint</Application>
  <PresentationFormat>Экран (16:9)</PresentationFormat>
  <Paragraphs>183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Tahoma</vt:lpstr>
      <vt:lpstr>Simple Light</vt:lpstr>
      <vt:lpstr>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 В ОБЩЕОБРАЗОВАТЕЛЬНЫХ ОРГАНИЗАЦИЯХ* 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 В ОБЩЕОБРАЗОВАТЕЛЬНЫХ ОРГАНИЗАЦИЯХ*</dc:title>
  <dc:creator>Uchitel</dc:creator>
  <cp:lastModifiedBy>Uchitel</cp:lastModifiedBy>
  <cp:revision>9</cp:revision>
  <dcterms:modified xsi:type="dcterms:W3CDTF">2024-04-05T11:16:25Z</dcterms:modified>
</cp:coreProperties>
</file>