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8" r:id="rId3"/>
    <p:sldId id="277" r:id="rId4"/>
    <p:sldId id="278" r:id="rId5"/>
    <p:sldId id="284" r:id="rId6"/>
    <p:sldId id="279" r:id="rId7"/>
    <p:sldId id="280" r:id="rId8"/>
    <p:sldId id="281" r:id="rId9"/>
    <p:sldId id="282" r:id="rId10"/>
    <p:sldId id="268" r:id="rId11"/>
    <p:sldId id="283" r:id="rId12"/>
    <p:sldId id="267" r:id="rId13"/>
    <p:sldId id="285" r:id="rId14"/>
    <p:sldId id="274" r:id="rId15"/>
    <p:sldId id="269" r:id="rId16"/>
    <p:sldId id="271" r:id="rId17"/>
    <p:sldId id="270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7" d="100"/>
          <a:sy n="67" d="100"/>
        </p:scale>
        <p:origin x="-124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49C-E5EF-4FA7-9570-C4CF6E0C71A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8921-0149-4764-962A-E8A099E3A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49C-E5EF-4FA7-9570-C4CF6E0C71A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8921-0149-4764-962A-E8A099E3A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49C-E5EF-4FA7-9570-C4CF6E0C71A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8921-0149-4764-962A-E8A099E3A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49C-E5EF-4FA7-9570-C4CF6E0C71A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8921-0149-4764-962A-E8A099E3A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49C-E5EF-4FA7-9570-C4CF6E0C71A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8921-0149-4764-962A-E8A099E3A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49C-E5EF-4FA7-9570-C4CF6E0C71A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8921-0149-4764-962A-E8A099E3A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49C-E5EF-4FA7-9570-C4CF6E0C71A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8921-0149-4764-962A-E8A099E3A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49C-E5EF-4FA7-9570-C4CF6E0C71A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8921-0149-4764-962A-E8A099E3A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49C-E5EF-4FA7-9570-C4CF6E0C71A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8921-0149-4764-962A-E8A099E3A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49C-E5EF-4FA7-9570-C4CF6E0C71A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8921-0149-4764-962A-E8A099E3A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249C-E5EF-4FA7-9570-C4CF6E0C71A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8921-0149-4764-962A-E8A099E3A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EB249C-E5EF-4FA7-9570-C4CF6E0C71A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488921-0149-4764-962A-E8A099E3A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6500857" cy="639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536015" y="178573"/>
            <a:ext cx="6500858" cy="642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6500857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Documents and Settings\Admin\Мои документы\Мои рисунки\344797_origin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0"/>
            <a:ext cx="7215238" cy="4857784"/>
          </a:xfrm>
          <a:prstGeom prst="rect">
            <a:avLst/>
          </a:prstGeom>
          <a:noFill/>
          <a:ln w="63500">
            <a:gradFill flip="none" rotWithShape="1">
              <a:gsLst>
                <a:gs pos="86000">
                  <a:schemeClr val="bg1">
                    <a:lumMod val="95000"/>
                    <a:lumOff val="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50800" dist="50800" dir="486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785926"/>
            <a:ext cx="103304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785926"/>
            <a:ext cx="917263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071538" y="142852"/>
            <a:ext cx="68852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Шахматная нотация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57166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Шахматный город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857760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Представь себе </a:t>
            </a:r>
            <a:r>
              <a:rPr lang="ru-RU" b="1" dirty="0" smtClean="0"/>
              <a:t>шахматный город</a:t>
            </a:r>
            <a:r>
              <a:rPr lang="ru-RU" dirty="0" smtClean="0"/>
              <a:t>. Улицами будут вертикали, а домами — горизонтали. Для начала поселим в городе разные фигуры. Назовём, где живёт каждая фигура</a:t>
            </a:r>
            <a:endParaRPr lang="ru-RU" dirty="0"/>
          </a:p>
        </p:txBody>
      </p:sp>
      <p:pic>
        <p:nvPicPr>
          <p:cNvPr id="8194" name="Picture 2" descr="http://isoveti.ru/img/shahmaty/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550771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59" y="389135"/>
            <a:ext cx="8183880" cy="66360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Шахматный город</a:t>
            </a:r>
            <a:endParaRPr lang="ru-RU" dirty="0"/>
          </a:p>
        </p:txBody>
      </p:sp>
      <p:pic>
        <p:nvPicPr>
          <p:cNvPr id="3" name="Рисунок 2" descr="http://mayak.ucoz.org/_si/0/981942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590465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6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57166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мальчику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71546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комнате тихо. Петя и дедушка играют в шахматы. Мама посмотрела на часы и сказала, что Пете пора ложиться спать. Петя не успел доиграть партию с дедушкой и расстроился. Мама сказала: «Не грусти — доиграешь завтра! А сейчас убирай шахматы со стола». «Но я забуду к завтрашнему дню положение фигур. Как же мы с дедушкой продолжим игру?» - спросил Петя.</a:t>
            </a:r>
          </a:p>
        </p:txBody>
      </p:sp>
      <p:pic>
        <p:nvPicPr>
          <p:cNvPr id="1026" name="Picture 2" descr="C:\Documents and Settings\Admin\Рабочий стол\Шахматы\Картинки\cutcaster-photo-100851816-Grandfather-and-his-grandson-playing-chess-toge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638" y="2924944"/>
            <a:ext cx="4286250" cy="2962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57166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Шахматная нотация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4.bp.blogspot.com/-y4eoYKXwctY/VkcT-zAB8tI/AAAAAAAAAFQ/BtTrgv8-FoI/s1600/chess_notation_%25D0%25BE%25D1%2581%25D1%2582%25D0%25B0%25D0%25BD%25D0%25BD%25D1%258F%2B%25281%2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59" y="1340768"/>
            <a:ext cx="481159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57166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Фигуры заблудились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Шахматная нотац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3829050" cy="38290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9157" y="1285860"/>
            <a:ext cx="38219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Король живёт</a:t>
            </a:r>
            <a:r>
              <a:rPr lang="en-US" dirty="0" smtClean="0"/>
              <a:t> </a:t>
            </a:r>
            <a:r>
              <a:rPr lang="ru-RU" dirty="0" smtClean="0"/>
              <a:t>на улице «</a:t>
            </a:r>
            <a:r>
              <a:rPr lang="ru-RU" b="1" dirty="0" smtClean="0"/>
              <a:t>b</a:t>
            </a:r>
            <a:r>
              <a:rPr lang="ru-RU" dirty="0" smtClean="0"/>
              <a:t>»   в доме № </a:t>
            </a:r>
            <a:r>
              <a:rPr lang="ru-RU" b="1" dirty="0" smtClean="0"/>
              <a:t>7</a:t>
            </a:r>
            <a:r>
              <a:rPr lang="ru-RU" dirty="0" smtClean="0"/>
              <a:t>. Пишется </a:t>
            </a:r>
            <a:r>
              <a:rPr lang="ru-RU" b="1" dirty="0" err="1" smtClean="0"/>
              <a:t>Кр</a:t>
            </a:r>
            <a:r>
              <a:rPr lang="ru-RU" b="1" dirty="0" smtClean="0"/>
              <a:t> </a:t>
            </a:r>
            <a:r>
              <a:rPr lang="en-US" b="1" dirty="0" smtClean="0"/>
              <a:t>b7</a:t>
            </a:r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Ферзь живет на улице «</a:t>
            </a:r>
            <a:r>
              <a:rPr lang="ru-RU" b="1" dirty="0" smtClean="0"/>
              <a:t>с</a:t>
            </a:r>
            <a:r>
              <a:rPr lang="ru-RU" dirty="0" smtClean="0"/>
              <a:t>»     в доме № </a:t>
            </a:r>
            <a:r>
              <a:rPr lang="ru-RU" b="1" dirty="0" smtClean="0"/>
              <a:t>4</a:t>
            </a:r>
            <a:r>
              <a:rPr lang="ru-RU" dirty="0" smtClean="0"/>
              <a:t>. Пишется </a:t>
            </a:r>
            <a:r>
              <a:rPr lang="ru-RU" b="1" dirty="0" smtClean="0"/>
              <a:t>Ф с4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Ладья живёт на улице «</a:t>
            </a:r>
            <a:r>
              <a:rPr lang="ru-RU" b="1" dirty="0" smtClean="0"/>
              <a:t>е</a:t>
            </a:r>
            <a:r>
              <a:rPr lang="ru-RU" dirty="0" smtClean="0"/>
              <a:t>» </a:t>
            </a:r>
            <a:r>
              <a:rPr lang="ru-RU" dirty="0"/>
              <a:t> </a:t>
            </a:r>
            <a:r>
              <a:rPr lang="ru-RU" dirty="0" smtClean="0"/>
              <a:t>   в доме № </a:t>
            </a:r>
            <a:r>
              <a:rPr lang="ru-RU" b="1" dirty="0" smtClean="0"/>
              <a:t>5</a:t>
            </a:r>
            <a:r>
              <a:rPr lang="ru-RU" dirty="0" smtClean="0"/>
              <a:t>. Пишется </a:t>
            </a:r>
            <a:r>
              <a:rPr lang="ru-RU" b="1" dirty="0" smtClean="0"/>
              <a:t>Л е5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Слон живёт на улице «</a:t>
            </a:r>
            <a:r>
              <a:rPr lang="ru-RU" b="1" dirty="0" smtClean="0"/>
              <a:t>f</a:t>
            </a:r>
            <a:r>
              <a:rPr lang="ru-RU" dirty="0" smtClean="0"/>
              <a:t>» </a:t>
            </a:r>
            <a:r>
              <a:rPr lang="ru-RU" dirty="0"/>
              <a:t> </a:t>
            </a:r>
            <a:r>
              <a:rPr lang="ru-RU" dirty="0" smtClean="0"/>
              <a:t>     в доме № </a:t>
            </a:r>
            <a:r>
              <a:rPr lang="ru-RU" b="1" dirty="0" smtClean="0"/>
              <a:t>8</a:t>
            </a:r>
            <a:r>
              <a:rPr lang="ru-RU" dirty="0" smtClean="0"/>
              <a:t>. Пишется </a:t>
            </a:r>
            <a:r>
              <a:rPr lang="ru-RU" b="1" dirty="0" smtClean="0"/>
              <a:t>С </a:t>
            </a:r>
            <a:r>
              <a:rPr lang="en-US" b="1" dirty="0" smtClean="0"/>
              <a:t>f8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Конь живёт</a:t>
            </a:r>
            <a:r>
              <a:rPr lang="en-US" dirty="0" smtClean="0"/>
              <a:t> </a:t>
            </a:r>
            <a:r>
              <a:rPr lang="ru-RU" dirty="0" smtClean="0"/>
              <a:t>на улице «</a:t>
            </a:r>
            <a:r>
              <a:rPr lang="ru-RU" b="1" dirty="0" smtClean="0"/>
              <a:t>g</a:t>
            </a:r>
            <a:r>
              <a:rPr lang="ru-RU" dirty="0" smtClean="0"/>
              <a:t>» </a:t>
            </a:r>
            <a:r>
              <a:rPr lang="en-US" dirty="0" smtClean="0"/>
              <a:t>     </a:t>
            </a:r>
            <a:r>
              <a:rPr lang="ru-RU" dirty="0" smtClean="0"/>
              <a:t>в доме №</a:t>
            </a:r>
            <a:r>
              <a:rPr lang="ru-RU" b="1" dirty="0" smtClean="0"/>
              <a:t> 2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Пишется </a:t>
            </a:r>
            <a:r>
              <a:rPr lang="ru-RU" b="1" dirty="0" smtClean="0"/>
              <a:t>К</a:t>
            </a:r>
            <a:r>
              <a:rPr lang="en-US" b="1" dirty="0" smtClean="0"/>
              <a:t> g2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00010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Теперь покороче — на шахматном языке. Приняты такие сокращения: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Шахматная нотация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5357849" cy="32097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857884" y="2000240"/>
            <a:ext cx="2714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Кр</a:t>
            </a:r>
            <a:r>
              <a:rPr lang="ru-RU" b="1" dirty="0" smtClean="0"/>
              <a:t> - Король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С - Слон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Ф - Ферзь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К - Конь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 - Ладья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п. - пешка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шахматной нотации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Чтобы никого не пропустить и правильно записать позицию, надо соблюдать ТРИ важных правила:</a:t>
            </a:r>
          </a:p>
          <a:p>
            <a:pPr algn="just"/>
            <a:endParaRPr lang="ru-RU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Первыми записывают БЕЛЫЕ фигуры, затем ЧЁРНЫЕ. Необходимо записать положение и своих, и чужих фигур — вдруг противник специально «забудет» свою тетрадь.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Записывают фигуры по СТАРШИНСТВУ: Король — ферзь — ладья — слон — конь — пешки.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Если у тебя несколько одинаковых фигур (пешек), то их надо записывать в АЛФАВИТНОМ порядке от «</a:t>
            </a:r>
            <a:r>
              <a:rPr lang="ru-RU" dirty="0" err="1" smtClean="0"/>
              <a:t>a</a:t>
            </a:r>
            <a:r>
              <a:rPr lang="ru-RU" dirty="0" smtClean="0"/>
              <a:t>» к «</a:t>
            </a:r>
            <a:r>
              <a:rPr lang="ru-RU" dirty="0" err="1" smtClean="0"/>
              <a:t>h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869" y="3857703"/>
            <a:ext cx="5981700" cy="223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042" y="1017639"/>
            <a:ext cx="5440594" cy="53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00826" y="57733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Белые: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1142984"/>
            <a:ext cx="1785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Король</a:t>
            </a:r>
          </a:p>
          <a:p>
            <a:r>
              <a:rPr lang="ru-RU" sz="2400" b="1" dirty="0" smtClean="0"/>
              <a:t>Ладья</a:t>
            </a:r>
          </a:p>
          <a:p>
            <a:r>
              <a:rPr lang="ru-RU" sz="2400" b="1" dirty="0" smtClean="0"/>
              <a:t>Ладья</a:t>
            </a:r>
          </a:p>
          <a:p>
            <a:r>
              <a:rPr lang="ru-RU" sz="2400" b="1" dirty="0" smtClean="0"/>
              <a:t>Слон</a:t>
            </a:r>
          </a:p>
          <a:p>
            <a:r>
              <a:rPr lang="ru-RU" sz="2400" b="1" dirty="0" smtClean="0"/>
              <a:t>Слон</a:t>
            </a:r>
          </a:p>
          <a:p>
            <a:r>
              <a:rPr lang="ru-RU" sz="2400" b="1" dirty="0" smtClean="0"/>
              <a:t>Пешка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357187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Чёрные: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4214818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Король</a:t>
            </a:r>
          </a:p>
          <a:p>
            <a:r>
              <a:rPr lang="ru-RU" sz="2400" b="1" dirty="0" smtClean="0"/>
              <a:t>Ладья</a:t>
            </a:r>
          </a:p>
          <a:p>
            <a:r>
              <a:rPr lang="ru-RU" sz="2400" b="1" dirty="0" smtClean="0"/>
              <a:t>Ладья</a:t>
            </a:r>
          </a:p>
          <a:p>
            <a:r>
              <a:rPr lang="ru-RU" sz="2400" b="1" dirty="0" smtClean="0"/>
              <a:t>Пешка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01024" y="114298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е1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24" y="150017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с3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24" y="185736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d8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24" y="2214554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d3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24" y="257174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g7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24" y="300037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f5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24" y="421481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24" y="457200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24" y="492919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24" y="528638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a2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3625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  Дидактическая игра «Дождик»</a:t>
            </a:r>
            <a:endParaRPr lang="ru-RU" sz="2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Молодцы!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3384376" cy="3348161"/>
          </a:xfrm>
        </p:spPr>
      </p:pic>
      <p:sp>
        <p:nvSpPr>
          <p:cNvPr id="6" name="TextBox 5"/>
          <p:cNvSpPr txBox="1"/>
          <p:nvPr/>
        </p:nvSpPr>
        <p:spPr>
          <a:xfrm>
            <a:off x="611560" y="508518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СПАСИБО 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36346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Цель занятия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052735"/>
            <a:ext cx="7560840" cy="2503249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600" dirty="0" smtClean="0">
                <a:solidFill>
                  <a:schemeClr val="tx1"/>
                </a:solidFill>
              </a:rPr>
              <a:t>Научиться ориентироваться </a:t>
            </a:r>
            <a:r>
              <a:rPr lang="ru-RU" sz="2600" dirty="0">
                <a:solidFill>
                  <a:schemeClr val="tx1"/>
                </a:solidFill>
              </a:rPr>
              <a:t>на шахматной доске, ввести новое понятие «шахматная нотация», </a:t>
            </a:r>
            <a:r>
              <a:rPr lang="ru-RU" sz="2600" dirty="0" smtClean="0">
                <a:solidFill>
                  <a:schemeClr val="tx1"/>
                </a:solidFill>
              </a:rPr>
              <a:t>научиться </a:t>
            </a:r>
            <a:r>
              <a:rPr lang="ru-RU" sz="2600" dirty="0">
                <a:solidFill>
                  <a:schemeClr val="tx1"/>
                </a:solidFill>
              </a:rPr>
              <a:t>определять «адреса» шахматных </a:t>
            </a:r>
            <a:r>
              <a:rPr lang="ru-RU" sz="2600" dirty="0" smtClean="0">
                <a:solidFill>
                  <a:schemeClr val="tx1"/>
                </a:solidFill>
              </a:rPr>
              <a:t>полей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3645023"/>
            <a:ext cx="6336704" cy="2736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53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052735"/>
            <a:ext cx="7560840" cy="250324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С той и с этой стороны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В клетках кони и слоны.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В клетках справа, в клетках слева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Короли и королевы.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Но не могут удержаться,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Чтоб друг с другом не сражаться. 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</a:rPr>
              <a:t>О чем загадка?</a:t>
            </a:r>
          </a:p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55985"/>
            <a:ext cx="4176514" cy="280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6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692696"/>
            <a:ext cx="7560840" cy="2304256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ru-RU" sz="2800" dirty="0">
                <a:solidFill>
                  <a:schemeClr val="tx1"/>
                </a:solidFill>
              </a:rPr>
              <a:t>Их на поле всего два,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Из-за них идет война.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Одного поймать в ловушку -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Прекращается игра. 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68" y="3140968"/>
            <a:ext cx="3492655" cy="334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6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692696"/>
            <a:ext cx="7560840" cy="2304256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ru-RU" sz="2800" dirty="0">
                <a:solidFill>
                  <a:schemeClr val="tx1"/>
                </a:solidFill>
              </a:rPr>
              <a:t>На шахматной доске —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Сильнейший он.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«Плывет», ну, как ладья,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И «топает», как слон.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08815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4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692696"/>
            <a:ext cx="7560840" cy="2304256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ru-RU" sz="2800" dirty="0">
                <a:solidFill>
                  <a:schemeClr val="tx1"/>
                </a:solidFill>
              </a:rPr>
              <a:t>Обитает не в саванне,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И не так огромен он,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Но такое же названье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У фигуры этой -…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97" y="2636912"/>
            <a:ext cx="252703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5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692696"/>
            <a:ext cx="7560840" cy="2304256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ru-RU" sz="2800" dirty="0">
                <a:solidFill>
                  <a:schemeClr val="tx1"/>
                </a:solidFill>
              </a:rPr>
              <a:t>Мы могли на ней бы плыть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С русским князем по воде,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Но позволено ходить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И по клеточкам…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4032447" cy="39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0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692696"/>
            <a:ext cx="7560840" cy="2304256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ru-RU" sz="2800" dirty="0">
                <a:solidFill>
                  <a:schemeClr val="tx1"/>
                </a:solidFill>
              </a:rPr>
              <a:t>Я бываю деревянный,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Из пластмассы — я литой.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Я скачу в игре всемирной.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Догадались, кто такой?</a:t>
            </a:r>
          </a:p>
        </p:txBody>
      </p:sp>
      <p:pic>
        <p:nvPicPr>
          <p:cNvPr id="5122" name="Picture 2" descr="http://new.reznoe.ru/upload/portfolio/1112/1112_5298_667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17" y="3068960"/>
            <a:ext cx="3266283" cy="33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6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692696"/>
            <a:ext cx="7560840" cy="2304256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ru-RU" sz="2800" dirty="0">
                <a:solidFill>
                  <a:schemeClr val="tx1"/>
                </a:solidFill>
              </a:rPr>
              <a:t>Кто не любит прыг да скок?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Кто ходить привык без спешки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И берёт наискосок?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Ну конечно, это -…</a:t>
            </a:r>
          </a:p>
        </p:txBody>
      </p:sp>
      <p:pic>
        <p:nvPicPr>
          <p:cNvPr id="7172" name="Picture 4" descr="http://static8.depositphotos.com/1465849/944/i/950/depositphotos_9441374-Black-and-white-paw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4281178" cy="33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601</TotalTime>
  <Words>449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Презентация PowerPoint</vt:lpstr>
      <vt:lpstr>Цель занятия  </vt:lpstr>
      <vt:lpstr>Загадки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Шахматный город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Teacher-405</cp:lastModifiedBy>
  <cp:revision>55</cp:revision>
  <dcterms:created xsi:type="dcterms:W3CDTF">2012-09-25T18:37:20Z</dcterms:created>
  <dcterms:modified xsi:type="dcterms:W3CDTF">2022-12-19T11:25:02Z</dcterms:modified>
</cp:coreProperties>
</file>