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75" r:id="rId2"/>
    <p:sldId id="276" r:id="rId3"/>
    <p:sldId id="294" r:id="rId4"/>
    <p:sldId id="278" r:id="rId5"/>
    <p:sldId id="280" r:id="rId6"/>
    <p:sldId id="281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287" r:id="rId15"/>
    <p:sldId id="282" r:id="rId16"/>
    <p:sldId id="303" r:id="rId17"/>
    <p:sldId id="304" r:id="rId18"/>
    <p:sldId id="305" r:id="rId19"/>
    <p:sldId id="306" r:id="rId20"/>
  </p:sldIdLst>
  <p:sldSz cx="12192000" cy="6858000"/>
  <p:notesSz cx="7102475" cy="10233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E4B20ACA-7849-4E2C-8A39-61D61C0F40E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DF523F60-A570-470E-A32B-DA445CB6F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334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68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905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05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16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887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74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12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19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43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131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8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14B04-AE5E-4C51-B3CD-F18359C3702A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99EB8-7D8E-4276-B2D0-B464683F8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80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321821" y="2034540"/>
            <a:ext cx="11636630" cy="46037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chemeClr val="accent5">
                    <a:lumMod val="75000"/>
                  </a:schemeClr>
                </a:solidFill>
              </a:rPr>
              <a:t>Проект по ранней профессиональной ориентации учащихся 6 – 11-х классов общеобразовательных организаций</a:t>
            </a:r>
            <a:br>
              <a:rPr lang="ru-RU" sz="48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4800" b="1" dirty="0" smtClean="0">
                <a:solidFill>
                  <a:schemeClr val="accent5">
                    <a:lumMod val="75000"/>
                  </a:schemeClr>
                </a:solidFill>
              </a:rPr>
              <a:t>«Билет в будущее»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00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Тестирование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7202" y="1825626"/>
            <a:ext cx="11997595" cy="4812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dirty="0" smtClean="0"/>
              <a:t>Содержание тестирования</a:t>
            </a:r>
            <a:endParaRPr lang="ru-RU" sz="1200" dirty="0"/>
          </a:p>
        </p:txBody>
      </p:sp>
      <p:sp>
        <p:nvSpPr>
          <p:cNvPr id="9" name="Google Shape;69;p15"/>
          <p:cNvSpPr/>
          <p:nvPr/>
        </p:nvSpPr>
        <p:spPr>
          <a:xfrm>
            <a:off x="410540" y="2800350"/>
            <a:ext cx="3601390" cy="3837955"/>
          </a:xfrm>
          <a:prstGeom prst="roundRect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2000" i="1" dirty="0" smtClean="0">
                <a:latin typeface="Comfortaa"/>
                <a:ea typeface="Comfortaa"/>
                <a:cs typeface="Comfortaa"/>
                <a:sym typeface="Comfortaa"/>
              </a:rPr>
              <a:t>3 этап</a:t>
            </a:r>
            <a:endParaRPr lang="ru-RU" sz="2000" i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>
                <a:latin typeface="Comfortaa"/>
                <a:ea typeface="Comfortaa"/>
                <a:cs typeface="Comfortaa"/>
                <a:sym typeface="Comfortaa"/>
              </a:rPr>
              <a:t>Что </a:t>
            </a:r>
            <a:r>
              <a:rPr lang="ru-RU" sz="2800" dirty="0">
                <a:latin typeface="Comfortaa"/>
                <a:ea typeface="Comfortaa"/>
                <a:cs typeface="Comfortaa"/>
                <a:sym typeface="Comfortaa"/>
              </a:rPr>
              <a:t>я</a:t>
            </a:r>
            <a:r>
              <a:rPr lang="en" sz="2800" dirty="0">
                <a:latin typeface="Comfortaa"/>
                <a:ea typeface="Comfortaa"/>
                <a:cs typeface="Comfortaa"/>
                <a:sym typeface="Comfortaa"/>
              </a:rPr>
              <a:t> зна</a:t>
            </a:r>
            <a:r>
              <a:rPr lang="ru-RU" sz="2800" dirty="0">
                <a:latin typeface="Comfortaa"/>
                <a:ea typeface="Comfortaa"/>
                <a:cs typeface="Comfortaa"/>
                <a:sym typeface="Comfortaa"/>
              </a:rPr>
              <a:t>ю</a:t>
            </a:r>
            <a:r>
              <a:rPr lang="en" sz="2800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-RU" sz="2800" dirty="0">
                <a:latin typeface="Comfortaa"/>
                <a:ea typeface="Comfortaa"/>
                <a:cs typeface="Comfortaa"/>
                <a:sym typeface="Comfortaa"/>
              </a:rPr>
              <a:t>о профессиях</a:t>
            </a:r>
            <a:r>
              <a:rPr lang="en" sz="2800" dirty="0">
                <a:latin typeface="Comfortaa"/>
                <a:ea typeface="Comfortaa"/>
                <a:cs typeface="Comfortaa"/>
                <a:sym typeface="Comfortaa"/>
              </a:rPr>
              <a:t>?</a:t>
            </a:r>
            <a:endParaRPr sz="2800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sz="1000" dirty="0" smtClean="0">
              <a:latin typeface="Comfortaa"/>
              <a:ea typeface="Comfortaa"/>
              <a:cs typeface="Comfortaa"/>
              <a:sym typeface="Comfortaa"/>
            </a:endParaRPr>
          </a:p>
          <a:p>
            <a:r>
              <a:rPr lang="ru-RU" i="1" dirty="0" smtClean="0">
                <a:latin typeface="Comfortaa"/>
                <a:ea typeface="Comfortaa"/>
                <a:cs typeface="Comfortaa"/>
                <a:sym typeface="Comfortaa"/>
              </a:rPr>
              <a:t>Результат </a:t>
            </a:r>
            <a:endParaRPr lang="ru-RU" i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>
                <a:latin typeface="Comfortaa"/>
                <a:ea typeface="Comfortaa"/>
                <a:cs typeface="Comfortaa"/>
                <a:sym typeface="Comfortaa"/>
              </a:rPr>
              <a:t>Осведомленность </a:t>
            </a:r>
            <a:r>
              <a:rPr lang="en" sz="2800" dirty="0">
                <a:latin typeface="Comfortaa"/>
                <a:ea typeface="Comfortaa"/>
                <a:cs typeface="Comfortaa"/>
                <a:sym typeface="Comfortaa"/>
              </a:rPr>
              <a:t>в различных приоритетных</a:t>
            </a:r>
            <a:r>
              <a:rPr lang="ru-RU" sz="2800" dirty="0">
                <a:latin typeface="Comfortaa"/>
                <a:ea typeface="Comfortaa"/>
                <a:cs typeface="Comfortaa"/>
                <a:sym typeface="Comfortaa"/>
              </a:rPr>
              <a:t> профессиях</a:t>
            </a:r>
            <a:endParaRPr sz="2800" dirty="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" name="Google Shape;71;p15"/>
          <p:cNvSpPr txBox="1"/>
          <p:nvPr/>
        </p:nvSpPr>
        <p:spPr>
          <a:xfrm>
            <a:off x="4994910" y="2800350"/>
            <a:ext cx="6938010" cy="383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58750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«В каких направлениях я ориентируюсь? </a:t>
            </a:r>
            <a:endParaRPr lang="ru-RU" sz="2000" dirty="0" smtClean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158750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ru-RU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Насколько </a:t>
            </a: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я хорошо знаком с разными профессиями?” </a:t>
            </a:r>
            <a:endParaRPr lang="ru-RU" sz="2000" dirty="0" smtClean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158750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Тест содержит ознакомительные задания на различные профессиональные </a:t>
            </a:r>
            <a:r>
              <a:rPr lang="ru-RU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области - около </a:t>
            </a: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45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-RU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проф</a:t>
            </a:r>
            <a:r>
              <a:rPr lang="en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компетенций</a:t>
            </a:r>
            <a:r>
              <a:rPr lang="ru-RU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(</a:t>
            </a:r>
            <a:r>
              <a:rPr lang="en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Сетевое администрирование</a:t>
            </a:r>
            <a:r>
              <a:rPr lang="ru-RU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, </a:t>
            </a:r>
            <a:r>
              <a:rPr lang="en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Веб-дизайн 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и </a:t>
            </a:r>
            <a:r>
              <a:rPr lang="en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разработка</a:t>
            </a:r>
            <a:r>
              <a:rPr lang="ru-RU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, </a:t>
            </a:r>
            <a:r>
              <a:rPr lang="en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Прототипирование</a:t>
            </a: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-RU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и пр.)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  <p:extLst>
      <p:ext uri="{BB962C8B-B14F-4D97-AF65-F5344CB8AC3E}">
        <p14:creationId xmlns:p14="http://schemas.microsoft.com/office/powerpoint/2010/main" val="405417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Практические мероприятия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7202" y="1825626"/>
            <a:ext cx="11997595" cy="49409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b="1" dirty="0" smtClean="0"/>
              <a:t>1 мероприятие ознакомительного формата – 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i="1" dirty="0" smtClean="0"/>
              <a:t>- проводится для всех;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i="1" dirty="0" smtClean="0"/>
              <a:t>- проводится в групповой форме;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4400" i="1" dirty="0" smtClean="0"/>
              <a:t>- проводится в школе или в виде экскурсии на предприятие / в техникум, колледж и т.д.;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4400" i="1" dirty="0" smtClean="0"/>
              <a:t>- школьник не выбирает.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197578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Практические мероприятия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7202" y="1825626"/>
            <a:ext cx="11997595" cy="48126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b="1" dirty="0" smtClean="0"/>
              <a:t>2 практических мероприятия вовлеченного / углубленного формата (</a:t>
            </a:r>
            <a:r>
              <a:rPr lang="ru-RU" sz="4400" b="1" dirty="0" err="1" smtClean="0"/>
              <a:t>профпробы</a:t>
            </a:r>
            <a:r>
              <a:rPr lang="ru-RU" sz="4400" b="1" dirty="0" smtClean="0"/>
              <a:t>) – </a:t>
            </a:r>
          </a:p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i="1" dirty="0" smtClean="0"/>
              <a:t>- выбирает школьник;</a:t>
            </a:r>
            <a:endParaRPr lang="ru-RU" sz="4400" i="1" dirty="0"/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ru-RU" sz="4400" i="1" dirty="0" smtClean="0"/>
              <a:t>проводится с наставником на базе площадки (техникум, колледж) по определенной компетенции;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ru-RU" sz="4400" i="1" dirty="0" smtClean="0"/>
              <a:t>длительность от 1 часа до 4 часов.</a:t>
            </a:r>
            <a:endParaRPr lang="ru-RU" sz="4400" i="1" dirty="0"/>
          </a:p>
        </p:txBody>
      </p:sp>
    </p:spTree>
    <p:extLst>
      <p:ext uri="{BB962C8B-B14F-4D97-AF65-F5344CB8AC3E}">
        <p14:creationId xmlns:p14="http://schemas.microsoft.com/office/powerpoint/2010/main" val="243209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Повторное тестирование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7202" y="1825626"/>
            <a:ext cx="11997595" cy="4812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динамики осознанности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выбора  </a:t>
            </a:r>
          </a:p>
        </p:txBody>
      </p:sp>
    </p:spTree>
    <p:extLst>
      <p:ext uri="{BB962C8B-B14F-4D97-AF65-F5344CB8AC3E}">
        <p14:creationId xmlns:p14="http://schemas.microsoft.com/office/powerpoint/2010/main" val="305349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5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05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Рекомендации</a:t>
            </a:r>
            <a:endParaRPr lang="ru-RU" sz="42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4115" y="6290129"/>
            <a:ext cx="271463" cy="2413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029" y="1919287"/>
            <a:ext cx="10305143" cy="461214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72208" y="6253616"/>
            <a:ext cx="2952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16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Персональные данные участника</a:t>
            </a:r>
            <a:endParaRPr lang="ru-RU" sz="4200" b="1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099" y="1690687"/>
            <a:ext cx="9775064" cy="496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30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5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05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Выполнение требований по защите персональных данных</a:t>
            </a:r>
            <a:endParaRPr lang="ru-RU" sz="42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4115" y="6290129"/>
            <a:ext cx="271463" cy="2413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2208" y="6253616"/>
            <a:ext cx="295275" cy="3143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05" y="1677189"/>
            <a:ext cx="9995573" cy="207146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93672" y="3748654"/>
            <a:ext cx="9183156" cy="310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98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5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05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Выполнение требований по защите персональных данных</a:t>
            </a:r>
            <a:endParaRPr lang="ru-RU" sz="42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4115" y="6290129"/>
            <a:ext cx="271463" cy="2413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2208" y="6253616"/>
            <a:ext cx="295275" cy="3143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887" y="2276688"/>
            <a:ext cx="11120030" cy="1929552"/>
          </a:xfrm>
          <a:prstGeom prst="rect">
            <a:avLst/>
          </a:prstGeom>
        </p:spPr>
      </p:pic>
      <p:sp>
        <p:nvSpPr>
          <p:cNvPr id="10" name="Объект 2"/>
          <p:cNvSpPr txBox="1">
            <a:spLocks/>
          </p:cNvSpPr>
          <p:nvPr/>
        </p:nvSpPr>
        <p:spPr>
          <a:xfrm>
            <a:off x="194405" y="4700789"/>
            <a:ext cx="11761173" cy="193751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персональными данными участников Проекта осуществляется в соответствии с федеральным законом «О персональных данных» от 27.07.2006 № 152-ФЗ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6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5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05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Результат</a:t>
            </a:r>
            <a:endParaRPr lang="ru-RU" sz="42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4115" y="6290129"/>
            <a:ext cx="271463" cy="2413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2208" y="6253616"/>
            <a:ext cx="295275" cy="314325"/>
          </a:xfrm>
          <a:prstGeom prst="rect">
            <a:avLst/>
          </a:prstGeom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194405" y="1751527"/>
            <a:ext cx="11761173" cy="48867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ru-RU" sz="4400" dirty="0"/>
              <a:t>Проект не предоставляет ответ на вопрос </a:t>
            </a:r>
            <a:endParaRPr lang="ru-RU" sz="4400" dirty="0" smtClean="0"/>
          </a:p>
          <a:p>
            <a:pPr marL="0" indent="0" algn="ctr">
              <a:lnSpc>
                <a:spcPct val="120000"/>
              </a:lnSpc>
              <a:buNone/>
            </a:pPr>
            <a:r>
              <a:rPr lang="ru-RU" sz="4400" dirty="0" smtClean="0"/>
              <a:t>«</a:t>
            </a:r>
            <a:r>
              <a:rPr lang="ru-RU" sz="4400" dirty="0"/>
              <a:t>Кем быть?», </a:t>
            </a:r>
            <a:endParaRPr lang="ru-RU" sz="4400" dirty="0" smtClean="0"/>
          </a:p>
          <a:p>
            <a:pPr marL="0" indent="0" algn="ctr">
              <a:lnSpc>
                <a:spcPct val="120000"/>
              </a:lnSpc>
              <a:buNone/>
            </a:pPr>
            <a:r>
              <a:rPr lang="ru-RU" sz="4400" dirty="0" smtClean="0"/>
              <a:t>а </a:t>
            </a:r>
            <a:r>
              <a:rPr lang="ru-RU" sz="4400" dirty="0"/>
              <a:t>дает </a:t>
            </a:r>
            <a:r>
              <a:rPr lang="ru-RU" sz="4400" dirty="0" smtClean="0"/>
              <a:t>возможность понять</a:t>
            </a:r>
            <a:r>
              <a:rPr lang="ru-RU" sz="4400" dirty="0"/>
              <a:t>, какие сферы профессий находятся в приоритетном спектре </a:t>
            </a:r>
            <a:r>
              <a:rPr lang="ru-RU" sz="4400" dirty="0" smtClean="0"/>
              <a:t>интересов участника, помогает школьнику, его родителям и педагогам определиться с дальнейшими шагами по профессиональному самоопределению школьника 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9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Результат</a:t>
            </a:r>
            <a:endParaRPr lang="ru-RU" sz="42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3231" y="1805939"/>
            <a:ext cx="6423660" cy="48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80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Основание для реализации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21820" y="1897381"/>
            <a:ext cx="11636631" cy="4752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sz="3600" i="1" dirty="0" smtClean="0"/>
              <a:t>Перечень поручений Президента Российской Федерации по итогам встречи с участниками всероссийского форума «Наставник» от 23.02.2018 № Пр-328;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sz="1400" i="1" dirty="0" smtClean="0"/>
          </a:p>
          <a:p>
            <a:pPr algn="just">
              <a:lnSpc>
                <a:spcPct val="100000"/>
              </a:lnSpc>
            </a:pPr>
            <a:r>
              <a:rPr lang="ru-RU" sz="3600" i="1" dirty="0" smtClean="0"/>
              <a:t>Паспорт федерального проекта «Успех каждого ребенка», утвержден  протоколом заседания проектного комитета по национальному проекту «Образование» от 07.12.2018 № 3.</a:t>
            </a:r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305887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Цели и основные задачи проекта</a:t>
            </a:r>
            <a:endParaRPr lang="ru-RU" sz="4200" b="1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6964" y="1851660"/>
            <a:ext cx="7418070" cy="461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12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12879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Ключевые результаты 2018 года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Google Shape;95;p17"/>
          <p:cNvSpPr txBox="1">
            <a:spLocks noGrp="1"/>
          </p:cNvSpPr>
          <p:nvPr>
            <p:ph idx="1"/>
          </p:nvPr>
        </p:nvSpPr>
        <p:spPr>
          <a:xfrm>
            <a:off x="2884091" y="1803042"/>
            <a:ext cx="6208394" cy="4842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dirty="0">
                <a:latin typeface="Trebuchet MS"/>
                <a:ea typeface="Trebuchet MS"/>
                <a:cs typeface="Trebuchet MS"/>
                <a:sym typeface="Trebuchet MS"/>
              </a:rPr>
              <a:t>Выделено три типа участников по степени осознанности профессионального выбора:</a:t>
            </a:r>
            <a:endParaRPr sz="24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Trebuchet MS"/>
              <a:buChar char="●"/>
            </a:pPr>
            <a:r>
              <a:rPr lang="ru" sz="2400" b="1" dirty="0">
                <a:solidFill>
                  <a:schemeClr val="accent5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неосознанная некомпетентность</a:t>
            </a:r>
            <a:r>
              <a:rPr lang="ru" sz="2400" dirty="0">
                <a:solidFill>
                  <a:schemeClr val="accent5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 (высокая самооценка и низкая готовность к выбору) - более 70%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Trebuchet MS"/>
              <a:buChar char="●"/>
            </a:pPr>
            <a:r>
              <a:rPr lang="ru" sz="2400" b="1" dirty="0">
                <a:solidFill>
                  <a:schemeClr val="accent5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осознанная некомпетентность</a:t>
            </a:r>
            <a:br>
              <a:rPr lang="ru" sz="2400" b="1" dirty="0">
                <a:solidFill>
                  <a:schemeClr val="accent5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ru" sz="2400" dirty="0">
                <a:solidFill>
                  <a:schemeClr val="accent5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(готов к выбору) - около 10% 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Trebuchet MS"/>
              <a:buChar char="●"/>
            </a:pPr>
            <a:r>
              <a:rPr lang="ru" sz="2400" b="1" dirty="0">
                <a:solidFill>
                  <a:schemeClr val="accent5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осознанная компетентность</a:t>
            </a:r>
            <a:br>
              <a:rPr lang="ru" sz="2400" b="1" dirty="0">
                <a:solidFill>
                  <a:schemeClr val="accent5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ru" sz="2400" dirty="0">
                <a:solidFill>
                  <a:schemeClr val="accent5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(движется к результату) - малая </a:t>
            </a:r>
            <a:r>
              <a:rPr lang="ru" sz="2400" dirty="0" smtClean="0">
                <a:solidFill>
                  <a:schemeClr val="accent5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часть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32017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Целевая аудитория проекта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7202" y="1825626"/>
            <a:ext cx="11997595" cy="4812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ru-RU" sz="4400" dirty="0" smtClean="0"/>
          </a:p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dirty="0" smtClean="0"/>
              <a:t>Участники проекта – учащиеся 6-11 классов общеобразовательных организаций, </a:t>
            </a:r>
          </a:p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dirty="0" smtClean="0"/>
              <a:t>включая детей с ограниченными возможностями здоровья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34632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69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Ключевые элементы проекта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202" y="1634490"/>
            <a:ext cx="11995738" cy="491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Регистрация участников на платформе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202" y="2256609"/>
            <a:ext cx="11995737" cy="4218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Онлайн-тестирование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202" y="2692942"/>
            <a:ext cx="3683769" cy="1117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>
                <a:solidFill>
                  <a:schemeClr val="tx1"/>
                </a:solidFill>
              </a:rPr>
              <a:t>определение уровня и структуры профессиональной готовности школьников</a:t>
            </a:r>
            <a:endParaRPr lang="ru-RU" sz="19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05590" y="2678430"/>
            <a:ext cx="3904697" cy="11315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>
                <a:solidFill>
                  <a:schemeClr val="tx1"/>
                </a:solidFill>
              </a:rPr>
              <a:t>оценка когнитивных компетенций и диагностика структуры их интересов</a:t>
            </a:r>
            <a:endParaRPr lang="ru-RU" sz="19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152632" y="2678430"/>
            <a:ext cx="3940307" cy="11315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>
                <a:solidFill>
                  <a:schemeClr val="tx1"/>
                </a:solidFill>
              </a:rPr>
              <a:t>определение уровня осведомленности в различных направлениях профессиональной деятельности</a:t>
            </a:r>
            <a:endParaRPr lang="ru-RU" sz="19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202" y="3933371"/>
            <a:ext cx="12013462" cy="449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Практические мероприятия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97202" y="4383314"/>
            <a:ext cx="3683769" cy="7692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Ознакомительного формата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005590" y="4383313"/>
            <a:ext cx="3904697" cy="7692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Вовлеченного формата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52632" y="4383312"/>
            <a:ext cx="3958032" cy="7692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Углубленного формата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3069" y="5304970"/>
            <a:ext cx="12013462" cy="8563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Рекомендация по построению индивидуального учебного плана в соответствии с выбранными профессиональными компетенциями (профессиональными областями деятельности) </a:t>
            </a:r>
            <a:endParaRPr lang="ru-RU" sz="22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13069" y="6284686"/>
            <a:ext cx="12013462" cy="515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Повторная диагностика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9144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Тестирование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7202" y="1825626"/>
            <a:ext cx="11997595" cy="4812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dirty="0" smtClean="0"/>
              <a:t>Задача диагностического этапа </a:t>
            </a:r>
          </a:p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endParaRPr lang="ru-RU" sz="1200" dirty="0" smtClean="0"/>
          </a:p>
          <a:p>
            <a:pPr marL="457200" lvl="0" indent="-342900">
              <a:spcBef>
                <a:spcPts val="600"/>
              </a:spcBef>
              <a:buSzPts val="1800"/>
              <a:buFont typeface="Comfortaa"/>
              <a:buChar char="●"/>
            </a:pPr>
            <a:r>
              <a:rPr lang="ru-RU" sz="4000" dirty="0">
                <a:latin typeface="Times New Roman" panose="02020603050405020304" pitchFamily="18" charset="0"/>
                <a:ea typeface="Comfortaa"/>
                <a:cs typeface="Times New Roman" panose="02020603050405020304" pitchFamily="18" charset="0"/>
                <a:sym typeface="Comfortaa"/>
              </a:rPr>
              <a:t>Помощь школьникам и их </a:t>
            </a:r>
            <a:r>
              <a:rPr lang="ru-RU" sz="4000" dirty="0" smtClean="0">
                <a:latin typeface="Times New Roman" panose="02020603050405020304" pitchFamily="18" charset="0"/>
                <a:ea typeface="Comfortaa"/>
                <a:cs typeface="Times New Roman" panose="02020603050405020304" pitchFamily="18" charset="0"/>
                <a:sym typeface="Comfortaa"/>
              </a:rPr>
              <a:t>педагогам </a:t>
            </a:r>
            <a:r>
              <a:rPr lang="ru-RU" sz="4000" dirty="0">
                <a:latin typeface="Times New Roman" panose="02020603050405020304" pitchFamily="18" charset="0"/>
                <a:ea typeface="Comfortaa"/>
                <a:cs typeface="Times New Roman" panose="02020603050405020304" pitchFamily="18" charset="0"/>
                <a:sym typeface="Comfortaa"/>
              </a:rPr>
              <a:t>в понимании личностных особенностей и уровня готовности к осознанному выбору профессии</a:t>
            </a:r>
          </a:p>
          <a:p>
            <a:pPr marL="457200" lvl="0" indent="-342900">
              <a:spcBef>
                <a:spcPts val="600"/>
              </a:spcBef>
              <a:buSzPts val="1800"/>
              <a:buFont typeface="Comfortaa"/>
              <a:buChar char="●"/>
            </a:pPr>
            <a:r>
              <a:rPr lang="ru-RU" sz="4000" dirty="0">
                <a:latin typeface="Times New Roman" panose="02020603050405020304" pitchFamily="18" charset="0"/>
                <a:ea typeface="Comfortaa"/>
                <a:cs typeface="Times New Roman" panose="02020603050405020304" pitchFamily="18" charset="0"/>
                <a:sym typeface="Comfortaa"/>
              </a:rPr>
              <a:t>Последовательная диагностика интересов, качеств,  способностей и знаний школьников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35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Тестирование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7202" y="1825626"/>
            <a:ext cx="11997595" cy="4812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dirty="0" smtClean="0"/>
              <a:t>Содержание тестирования</a:t>
            </a:r>
            <a:endParaRPr lang="ru-RU" sz="1200" dirty="0"/>
          </a:p>
        </p:txBody>
      </p:sp>
      <p:sp>
        <p:nvSpPr>
          <p:cNvPr id="5" name="Google Shape;72;p15"/>
          <p:cNvSpPr/>
          <p:nvPr/>
        </p:nvSpPr>
        <p:spPr>
          <a:xfrm>
            <a:off x="277420" y="2788920"/>
            <a:ext cx="3597350" cy="372618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ru-RU" sz="2000" i="1" dirty="0" smtClean="0">
                <a:latin typeface="Comfortaa"/>
                <a:ea typeface="Comfortaa"/>
                <a:cs typeface="Comfortaa"/>
                <a:sym typeface="Comfortaa"/>
              </a:rPr>
              <a:t>1 этап</a:t>
            </a:r>
            <a:endParaRPr lang="ru-RU" sz="2000" i="1" dirty="0">
              <a:latin typeface="Comfortaa"/>
              <a:ea typeface="Comfortaa"/>
              <a:cs typeface="Comfortaa"/>
              <a:sym typeface="Comfortaa"/>
            </a:endParaRPr>
          </a:p>
          <a:p>
            <a:pPr lvl="0"/>
            <a:r>
              <a:rPr lang="ru-RU" i="1" dirty="0" smtClean="0">
                <a:latin typeface="Comfortaa"/>
                <a:ea typeface="Comfortaa"/>
                <a:cs typeface="Comfortaa"/>
                <a:sym typeface="Comfortaa"/>
              </a:rPr>
              <a:t>Тест</a:t>
            </a:r>
            <a:endParaRPr lang="en-US" i="1" dirty="0">
              <a:latin typeface="Comfortaa"/>
              <a:ea typeface="Comfortaa"/>
              <a:cs typeface="Comfortaa"/>
              <a:sym typeface="Comfortaa"/>
            </a:endParaRPr>
          </a:p>
          <a:p>
            <a:pPr lvl="0"/>
            <a:r>
              <a:rPr lang="ru-RU" sz="2800" dirty="0">
                <a:latin typeface="Comfortaa"/>
                <a:ea typeface="Comfortaa"/>
                <a:cs typeface="Comfortaa"/>
                <a:sym typeface="Comfortaa"/>
              </a:rPr>
              <a:t>К</a:t>
            </a:r>
            <a:r>
              <a:rPr lang="en" sz="2800" dirty="0">
                <a:latin typeface="Comfortaa"/>
                <a:ea typeface="Comfortaa"/>
                <a:cs typeface="Comfortaa"/>
                <a:sym typeface="Comfortaa"/>
              </a:rPr>
              <a:t>акие сферы </a:t>
            </a:r>
            <a:r>
              <a:rPr lang="ru-RU" sz="2800" dirty="0">
                <a:latin typeface="Comfortaa"/>
                <a:ea typeface="Comfortaa"/>
                <a:cs typeface="Comfortaa"/>
                <a:sym typeface="Comfortaa"/>
              </a:rPr>
              <a:t>мне интересны</a:t>
            </a:r>
            <a:r>
              <a:rPr lang="en-US" sz="2800" dirty="0">
                <a:latin typeface="Comfortaa"/>
                <a:ea typeface="Comfortaa"/>
                <a:cs typeface="Comfortaa"/>
                <a:sym typeface="Comfortaa"/>
              </a:rPr>
              <a:t>?</a:t>
            </a:r>
            <a:endParaRPr lang="ru-RU" sz="2800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i="1" dirty="0" smtClean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 smtClean="0">
                <a:latin typeface="Comfortaa"/>
                <a:ea typeface="Comfortaa"/>
                <a:cs typeface="Comfortaa"/>
                <a:sym typeface="Comfortaa"/>
              </a:rPr>
              <a:t>Развивающий </a:t>
            </a:r>
            <a:r>
              <a:rPr lang="en" i="1" dirty="0">
                <a:latin typeface="Comfortaa"/>
                <a:ea typeface="Comfortaa"/>
                <a:cs typeface="Comfortaa"/>
                <a:sym typeface="Comfortaa"/>
              </a:rPr>
              <a:t>опросник</a:t>
            </a:r>
            <a:endParaRPr i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latin typeface="Comfortaa"/>
                <a:ea typeface="Comfortaa"/>
                <a:cs typeface="Comfortaa"/>
                <a:sym typeface="Comfortaa"/>
              </a:rPr>
              <a:t>Как я выбираю профессию?</a:t>
            </a:r>
            <a:endParaRPr sz="2800" dirty="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9" name="Google Shape;73;p15"/>
          <p:cNvSpPr txBox="1"/>
          <p:nvPr/>
        </p:nvSpPr>
        <p:spPr>
          <a:xfrm>
            <a:off x="4594860" y="2788920"/>
            <a:ext cx="7280910" cy="3849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587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lang="ru-RU" sz="11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Структура профессиональных интересов</a:t>
            </a: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Внутренняя готовность: </a:t>
            </a: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самооценка и 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самостоятельность </a:t>
            </a:r>
            <a:endParaRPr lang="ru-RU"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Внешняя готовность: знания о профессиях</a:t>
            </a: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и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образовании 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Принятие решений: на что опираться и как </a:t>
            </a:r>
            <a:r>
              <a:rPr lang="en" sz="2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реализовать</a:t>
            </a:r>
            <a:endParaRPr lang="ru-RU" sz="2000" dirty="0" smtClean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endParaRPr lang="ru-RU"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1587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ru-RU" sz="2000" i="1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Все опросники ориентированы на учащихся разных возрастных групп (6-7, 8-9, 10-11 класс).</a:t>
            </a:r>
          </a:p>
          <a:p>
            <a:pPr marL="1587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ru-RU" sz="2000" i="1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Все результаты школьник получает в личный кабинет.</a:t>
            </a:r>
            <a:endParaRPr sz="2000" i="1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  <p:extLst>
      <p:ext uri="{BB962C8B-B14F-4D97-AF65-F5344CB8AC3E}">
        <p14:creationId xmlns:p14="http://schemas.microsoft.com/office/powerpoint/2010/main" val="80498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" y="0"/>
            <a:ext cx="1199759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" y="0"/>
            <a:ext cx="8789498" cy="1554480"/>
          </a:xfrm>
        </p:spPr>
        <p:txBody>
          <a:bodyPr>
            <a:norm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Тестирование</a:t>
            </a:r>
            <a:endParaRPr lang="ru-RU" sz="4200" b="1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7202" y="1825626"/>
            <a:ext cx="11997595" cy="4812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sz="4400" dirty="0" smtClean="0"/>
              <a:t>Содержание тестирования</a:t>
            </a:r>
            <a:endParaRPr lang="ru-RU" sz="1200" dirty="0"/>
          </a:p>
        </p:txBody>
      </p:sp>
      <p:sp>
        <p:nvSpPr>
          <p:cNvPr id="7" name="Google Shape;68;p15"/>
          <p:cNvSpPr/>
          <p:nvPr/>
        </p:nvSpPr>
        <p:spPr>
          <a:xfrm>
            <a:off x="394260" y="2800351"/>
            <a:ext cx="3457650" cy="3726178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ru-RU" sz="2000" i="1" dirty="0" smtClean="0">
                <a:latin typeface="Comfortaa"/>
                <a:ea typeface="Comfortaa"/>
                <a:cs typeface="Comfortaa"/>
                <a:sym typeface="Comfortaa"/>
              </a:rPr>
              <a:t>2 Этап</a:t>
            </a:r>
            <a:endParaRPr lang="ru-RU" sz="2000" i="1" dirty="0">
              <a:latin typeface="Comfortaa"/>
              <a:ea typeface="Comfortaa"/>
              <a:cs typeface="Comfortaa"/>
              <a:sym typeface="Comfortaa"/>
            </a:endParaRPr>
          </a:p>
          <a:p>
            <a:r>
              <a:rPr lang="ru-RU" sz="2800" dirty="0">
                <a:latin typeface="Comfortaa"/>
                <a:ea typeface="Comfortaa"/>
                <a:cs typeface="Comfortaa"/>
                <a:sym typeface="Comfortaa"/>
              </a:rPr>
              <a:t>Какие у  меня способности </a:t>
            </a:r>
            <a:endParaRPr lang="ru-RU" sz="2800" dirty="0" smtClean="0">
              <a:latin typeface="Comfortaa"/>
              <a:ea typeface="Comfortaa"/>
              <a:cs typeface="Comfortaa"/>
              <a:sym typeface="Comfortaa"/>
            </a:endParaRPr>
          </a:p>
          <a:p>
            <a:r>
              <a:rPr lang="ru-RU" sz="2800" dirty="0" smtClean="0">
                <a:latin typeface="Comfortaa"/>
                <a:ea typeface="Comfortaa"/>
                <a:cs typeface="Comfortaa"/>
                <a:sym typeface="Comfortaa"/>
              </a:rPr>
              <a:t>(</a:t>
            </a:r>
            <a:r>
              <a:rPr lang="ru-RU" sz="2800" dirty="0" err="1">
                <a:latin typeface="Comfortaa"/>
                <a:ea typeface="Comfortaa"/>
                <a:cs typeface="Comfortaa"/>
                <a:sym typeface="Comfortaa"/>
              </a:rPr>
              <a:t>soft</a:t>
            </a:r>
            <a:r>
              <a:rPr lang="ru-RU" sz="2800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-RU" sz="2800" dirty="0" err="1">
                <a:latin typeface="Comfortaa"/>
                <a:ea typeface="Comfortaa"/>
                <a:cs typeface="Comfortaa"/>
                <a:sym typeface="Comfortaa"/>
              </a:rPr>
              <a:t>skills</a:t>
            </a:r>
            <a:r>
              <a:rPr lang="ru-RU" sz="2800" dirty="0">
                <a:latin typeface="Comfortaa"/>
                <a:ea typeface="Comfortaa"/>
                <a:cs typeface="Comfortaa"/>
                <a:sym typeface="Comfortaa"/>
              </a:rPr>
              <a:t>)?</a:t>
            </a:r>
          </a:p>
          <a:p>
            <a:endParaRPr lang="ru-RU" i="1" dirty="0" smtClean="0">
              <a:latin typeface="Comfortaa"/>
              <a:ea typeface="Comfortaa"/>
              <a:cs typeface="Comfortaa"/>
              <a:sym typeface="Comfortaa"/>
            </a:endParaRPr>
          </a:p>
          <a:p>
            <a:r>
              <a:rPr lang="ru-RU" i="1" dirty="0" smtClean="0">
                <a:latin typeface="Comfortaa"/>
                <a:ea typeface="Comfortaa"/>
                <a:cs typeface="Comfortaa"/>
                <a:sym typeface="Comfortaa"/>
              </a:rPr>
              <a:t>Результат</a:t>
            </a:r>
            <a:endParaRPr lang="ru-RU" i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>
                <a:latin typeface="Comfortaa"/>
                <a:ea typeface="Comfortaa"/>
                <a:cs typeface="Comfortaa"/>
                <a:sym typeface="Comfortaa"/>
              </a:rPr>
              <a:t>Важные </a:t>
            </a:r>
            <a:r>
              <a:rPr lang="en" sz="2800" dirty="0">
                <a:latin typeface="Comfortaa"/>
                <a:ea typeface="Comfortaa"/>
                <a:cs typeface="Comfortaa"/>
                <a:sym typeface="Comfortaa"/>
              </a:rPr>
              <a:t>способности и навыки</a:t>
            </a:r>
            <a:endParaRPr sz="2800" dirty="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" name="Google Shape;70;p15"/>
          <p:cNvSpPr txBox="1"/>
          <p:nvPr/>
        </p:nvSpPr>
        <p:spPr>
          <a:xfrm>
            <a:off x="4914861" y="2800351"/>
            <a:ext cx="6583679" cy="358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Логические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способности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Конструкторские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способности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Пространственное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мышление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Внимательность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Память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Числовые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способности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Социальные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способности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Художественно-эстетические</a:t>
            </a:r>
            <a:r>
              <a:rPr lang="en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способности</a:t>
            </a:r>
            <a:endParaRPr lang="en"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Вербальные способности</a:t>
            </a: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mfortaa"/>
              <a:buChar char="●"/>
            </a:pPr>
            <a:r>
              <a:rPr lang="ru-RU" sz="20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Стрессоустойчивость</a:t>
            </a:r>
            <a:endParaRPr sz="20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  <p:extLst>
      <p:ext uri="{BB962C8B-B14F-4D97-AF65-F5344CB8AC3E}">
        <p14:creationId xmlns:p14="http://schemas.microsoft.com/office/powerpoint/2010/main" val="27992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530</Words>
  <Application>Microsoft Office PowerPoint</Application>
  <PresentationFormat>Произвольный</PresentationFormat>
  <Paragraphs>100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Основание для реализации</vt:lpstr>
      <vt:lpstr>Цели и основные задачи проекта</vt:lpstr>
      <vt:lpstr>Ключевые результаты 2018 года</vt:lpstr>
      <vt:lpstr>Целевая аудитория проекта</vt:lpstr>
      <vt:lpstr>Ключевые элементы проекта</vt:lpstr>
      <vt:lpstr>Тестирование</vt:lpstr>
      <vt:lpstr>Тестирование</vt:lpstr>
      <vt:lpstr>Тестирование</vt:lpstr>
      <vt:lpstr>Тестирование</vt:lpstr>
      <vt:lpstr>Практические мероприятия</vt:lpstr>
      <vt:lpstr>Практические мероприятия</vt:lpstr>
      <vt:lpstr>Повторное тестирование</vt:lpstr>
      <vt:lpstr>Рекомендации</vt:lpstr>
      <vt:lpstr>Персональные данные участника</vt:lpstr>
      <vt:lpstr>Выполнение требований по защите персональных данных</vt:lpstr>
      <vt:lpstr>Выполнение требований по защите персональных данных</vt:lpstr>
      <vt:lpstr>Результат</vt:lpstr>
      <vt:lpstr>Результат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Четверикова</dc:creator>
  <cp:lastModifiedBy>teacher7</cp:lastModifiedBy>
  <cp:revision>48</cp:revision>
  <cp:lastPrinted>2019-08-20T05:12:16Z</cp:lastPrinted>
  <dcterms:created xsi:type="dcterms:W3CDTF">2019-08-19T07:31:00Z</dcterms:created>
  <dcterms:modified xsi:type="dcterms:W3CDTF">2019-09-04T06:45:16Z</dcterms:modified>
</cp:coreProperties>
</file>