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2" r:id="rId11"/>
    <p:sldId id="28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1" r:id="rId40"/>
    <p:sldId id="26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говорить с детьми о наркотиках (краткие рекомендации)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364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Общение с детьми 4 – 5 лет.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i="1" dirty="0" smtClean="0">
                <a:latin typeface="Bookman Old Style" pitchFamily="18" charset="0"/>
              </a:rPr>
              <a:t>Расскажите, почему детям нужна здоровая пища. Попросите </a:t>
            </a:r>
            <a:r>
              <a:rPr lang="ru-RU" b="1" i="1" dirty="0">
                <a:latin typeface="Bookman Old Style" pitchFamily="18" charset="0"/>
              </a:rPr>
              <a:t>ребенка назвать несколько любимых продуктов и разъясните, как эта пища способствует поддержанию здоровья и силы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latin typeface="Bookman Old Style" pitchFamily="18" charset="0"/>
              </a:rPr>
              <a:t> Выделите время, когда вы можете все свое внимание уделять вашему ребенку. Сядьте на пол и поиграйте с ребенком, узнайте о том, что ему нравится и не нравится, дайте ему понять, что вы любите его. </a:t>
            </a: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268760"/>
            <a:ext cx="4021956" cy="17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2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Общение с детьми 4 – 5 лет.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>
                <a:latin typeface="Bookman Old Style" pitchFamily="18" charset="0"/>
              </a:rPr>
              <a:t>Установите такие принципы, как необходимость играть честно, делиться игрушками и говорить правду, чтобы дети знали, какого рода поведения вы от них ожидаете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>
                <a:latin typeface="Bookman Old Style" pitchFamily="18" charset="0"/>
              </a:rPr>
              <a:t> Поощряйте вашего ребенка следовать указаниям и задавать вопросы, если он не понимает указания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3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Общение с детьми 4 – 5 лет.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i="1" dirty="0">
                <a:latin typeface="Bookman Old Style" pitchFamily="18" charset="0"/>
              </a:rPr>
              <a:t> Если у вашего ребенка что-то не получается в процессе игры, воспользуйтесь этим для развития навыков преодоления проблем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К </a:t>
            </a:r>
            <a:r>
              <a:rPr lang="ru-RU" b="1" i="1" dirty="0">
                <a:latin typeface="Bookman Old Style" pitchFamily="18" charset="0"/>
              </a:rPr>
              <a:t>примеру, если башня из кубиков все время падает, поработайте вместе, чтобы найти возможные решения. Превращение негативной ситуации в успешную укрепляет уверенность ребенка в собственных силах.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618128"/>
            <a:ext cx="1512168" cy="18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9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Общение с детьми 4 – 5 лет.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>
                <a:latin typeface="Bookman Old Style" pitchFamily="18" charset="0"/>
              </a:rPr>
              <a:t>По возможности разрешайте вашему ребенку выбирать, что одевать. Даже если одежда не совсем выдержана в цветовой гамме, вы развиваете способности ребенка к принятию решений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>
                <a:latin typeface="Bookman Old Style" pitchFamily="18" charset="0"/>
              </a:rPr>
              <a:t> Укажите на ядовитые и вредные вещества, которые обычно находятся дома и прочитайте вслух предупреждающие этикетки на продуктах. </a:t>
            </a:r>
            <a:endParaRPr lang="ru-RU" sz="2800" b="1" i="1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708920"/>
            <a:ext cx="3096344" cy="1923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708920"/>
            <a:ext cx="1800200" cy="1923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656089"/>
            <a:ext cx="1606624" cy="19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4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man Old Style" pitchFamily="18" charset="0"/>
              </a:rPr>
              <a:t>Общение с детьми 4 – 5 лет.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b="1" i="1" dirty="0">
                <a:latin typeface="Bookman Old Style" pitchFamily="18" charset="0"/>
              </a:rPr>
              <a:t>Поясните детям, что не на всех "плохих" лекарствах имеются предупреждения об опасности попадания их внутрь организма человека, а потому можно есть или нюхать только пищу или прописанное лекарство, которые им дают родители. </a:t>
            </a: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i="1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Bookman Old Style" pitchFamily="18" charset="0"/>
              </a:rPr>
              <a:t>Разъясните</a:t>
            </a:r>
            <a:r>
              <a:rPr lang="ru-RU" b="1" i="1" dirty="0">
                <a:latin typeface="Bookman Old Style" pitchFamily="18" charset="0"/>
              </a:rPr>
              <a:t>, что лекарства могут помочь тому, для кого они предназначены, и повредить любому другому, особенно детям.</a:t>
            </a:r>
          </a:p>
        </p:txBody>
      </p:sp>
    </p:spTree>
    <p:extLst>
      <p:ext uri="{BB962C8B-B14F-4D97-AF65-F5344CB8AC3E}">
        <p14:creationId xmlns:p14="http://schemas.microsoft.com/office/powerpoint/2010/main" xmlns="" val="4229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latin typeface="Bookman Old Style" pitchFamily="18" charset="0"/>
              </a:rPr>
              <a:t>Общение с </a:t>
            </a:r>
            <a:r>
              <a:rPr lang="ru-RU" sz="3600" b="1" i="1" dirty="0" smtClean="0">
                <a:latin typeface="Bookman Old Style" pitchFamily="18" charset="0"/>
              </a:rPr>
              <a:t>детьми </a:t>
            </a:r>
            <a:r>
              <a:rPr lang="ru-RU" sz="3600" b="1" i="1" dirty="0">
                <a:latin typeface="Bookman Old Style" pitchFamily="18" charset="0"/>
              </a:rPr>
              <a:t>5 – 8 лет</a:t>
            </a:r>
            <a:r>
              <a:rPr lang="ru-RU" sz="3600" b="1" i="1" dirty="0" smtClean="0">
                <a:latin typeface="Bookman Old Style" pitchFamily="18" charset="0"/>
              </a:rPr>
              <a:t>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В </a:t>
            </a:r>
            <a:r>
              <a:rPr lang="ru-RU" b="1" i="1" dirty="0">
                <a:latin typeface="Bookman Old Style" pitchFamily="18" charset="0"/>
              </a:rPr>
              <a:t>этом возрасте ребенок обычно демонстрирует растущий интерес к миру, находящемуся за пределами семьи и дома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Bookman Old Style" pitchFamily="18" charset="0"/>
              </a:rPr>
              <a:t>Расскажите</a:t>
            </a:r>
            <a:r>
              <a:rPr lang="ru-RU" b="1" i="1" dirty="0">
                <a:latin typeface="Bookman Old Style" pitchFamily="18" charset="0"/>
              </a:rPr>
              <a:t>, что любое вещество, которое человек принимает внутрь, отличное от пищи, может быть крайне вредным. Поясните, как наркотики мешают работе организма и могут привести к очень плохому самочувствию человека или даже вызвать смерть.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564904"/>
            <a:ext cx="2971304" cy="19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6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Bookman Old Style" pitchFamily="18" charset="0"/>
              </a:rPr>
              <a:t>Общение с детьми 5 – 8 лет.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Разъясните </a:t>
            </a:r>
            <a:r>
              <a:rPr lang="ru-RU" sz="2400" b="1" i="1" dirty="0">
                <a:latin typeface="Bookman Old Style" pitchFamily="18" charset="0"/>
              </a:rPr>
              <a:t>понятие привыкания, что </a:t>
            </a:r>
            <a:r>
              <a:rPr lang="ru-RU" sz="2400" b="1" i="1" dirty="0" smtClean="0">
                <a:latin typeface="Bookman Old Style" pitchFamily="18" charset="0"/>
              </a:rPr>
              <a:t>употребление </a:t>
            </a:r>
            <a:r>
              <a:rPr lang="ru-RU" sz="2400" b="1" i="1" dirty="0">
                <a:latin typeface="Bookman Old Style" pitchFamily="18" charset="0"/>
              </a:rPr>
              <a:t>наркотика может стать вредной привычкой, от которой трудно избавиться. Похвалите ваших детей за хороший уход за своим телом и неупотребление того, что им может повредить</a:t>
            </a:r>
            <a:r>
              <a:rPr lang="ru-RU" sz="2400" b="1" i="1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24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4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221088"/>
            <a:ext cx="41044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8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Bookman Old Style" pitchFamily="18" charset="0"/>
              </a:rPr>
              <a:t>Общение с детьми 5 – 8 лет.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Дети </a:t>
            </a:r>
            <a:r>
              <a:rPr lang="ru-RU" b="1" i="1" dirty="0">
                <a:latin typeface="Bookman Old Style" pitchFamily="18" charset="0"/>
              </a:rPr>
              <a:t>должны понимать</a:t>
            </a:r>
            <a:r>
              <a:rPr lang="ru-RU" b="1" i="1" dirty="0" smtClean="0">
                <a:latin typeface="Bookman Old Style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- как </a:t>
            </a:r>
            <a:r>
              <a:rPr lang="ru-RU" b="1" i="1" dirty="0">
                <a:latin typeface="Bookman Old Style" pitchFamily="18" charset="0"/>
              </a:rPr>
              <a:t>отличаются друг от друга продукты питания, яды, лекарства и наркотики</a:t>
            </a:r>
            <a:r>
              <a:rPr lang="ru-RU" b="1" i="1" dirty="0" smtClean="0">
                <a:latin typeface="Bookman Old Style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- что </a:t>
            </a:r>
            <a:r>
              <a:rPr lang="ru-RU" b="1" i="1" dirty="0">
                <a:latin typeface="Bookman Old Style" pitchFamily="18" charset="0"/>
              </a:rPr>
              <a:t>лекарства, прописанные врачом и принимаемые под руководством ответственного взрослого, могут помогать в период болезни, но могут быть вредными при неправильном употреблении, </a:t>
            </a:r>
            <a:r>
              <a:rPr lang="ru-RU" b="1" i="1" dirty="0" smtClean="0">
                <a:latin typeface="Bookman Old Style" pitchFamily="18" charset="0"/>
              </a:rPr>
              <a:t> и поэтому детям нужно держаться подальше от </a:t>
            </a:r>
            <a:r>
              <a:rPr lang="ru-RU" b="1" i="1" dirty="0">
                <a:latin typeface="Bookman Old Style" pitchFamily="18" charset="0"/>
              </a:rPr>
              <a:t>неизвестного вещества или емкости;</a:t>
            </a: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0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Общение с детьми 5 – 8 лет.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i="1" dirty="0">
                <a:latin typeface="Bookman Old Style" pitchFamily="18" charset="0"/>
              </a:rPr>
              <a:t>Дети должны понимать: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- </a:t>
            </a:r>
            <a:r>
              <a:rPr lang="ru-RU" b="1" i="1" dirty="0">
                <a:latin typeface="Bookman Old Style" pitchFamily="18" charset="0"/>
              </a:rPr>
              <a:t>почему взрослые могут пить алкоголь, а дети не могут, причем даже в небольших количествах.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62272"/>
            <a:ext cx="2438400" cy="161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032400"/>
            <a:ext cx="2280254" cy="1472644"/>
          </a:xfrm>
          <a:prstGeom prst="rect">
            <a:avLst/>
          </a:prstGeom>
        </p:spPr>
      </p:pic>
      <p:pic>
        <p:nvPicPr>
          <p:cNvPr id="1026" name="Picture 2" descr="\\Server\общие документы цпн\Демотиваторы\демотиваторы (отдел монторинга)\демотиваторы\Спорт и ЗОЖ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08823"/>
            <a:ext cx="2549394" cy="25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0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ookman Old Style" pitchFamily="18" charset="0"/>
              </a:rPr>
              <a:t>Общение с </a:t>
            </a:r>
            <a:r>
              <a:rPr lang="ru-RU" sz="2800" b="1" dirty="0" smtClean="0">
                <a:latin typeface="Bookman Old Style" pitchFamily="18" charset="0"/>
              </a:rPr>
              <a:t>детьми </a:t>
            </a:r>
            <a:r>
              <a:rPr lang="ru-RU" sz="2800" b="1" dirty="0">
                <a:latin typeface="Bookman Old Style" pitchFamily="18" charset="0"/>
              </a:rPr>
              <a:t>9 – 11 лет</a:t>
            </a:r>
            <a:r>
              <a:rPr lang="ru-RU" sz="2800" b="1" dirty="0" smtClean="0">
                <a:latin typeface="Bookman Old Style" pitchFamily="18" charset="0"/>
              </a:rPr>
              <a:t>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latin typeface="Bookman Old Style" pitchFamily="18" charset="0"/>
              </a:rPr>
              <a:t>	</a:t>
            </a:r>
            <a:r>
              <a:rPr lang="ru-RU" sz="2400" b="1" i="1" dirty="0" smtClean="0">
                <a:latin typeface="Bookman Old Style" pitchFamily="18" charset="0"/>
              </a:rPr>
              <a:t>С </a:t>
            </a:r>
            <a:r>
              <a:rPr lang="ru-RU" sz="2400" b="1" i="1" dirty="0">
                <a:latin typeface="Bookman Old Style" pitchFamily="18" charset="0"/>
              </a:rPr>
              <a:t>детьми этого возраста можно провести более сложное обсуждение того, почему людей привлекают наркотики. </a:t>
            </a:r>
            <a:endParaRPr lang="ru-RU" sz="24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4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Bookman Old Style" pitchFamily="18" charset="0"/>
              </a:rPr>
              <a:t>	Вы </a:t>
            </a:r>
            <a:r>
              <a:rPr lang="ru-RU" sz="2400" b="1" i="1" dirty="0">
                <a:latin typeface="Bookman Old Style" pitchFamily="18" charset="0"/>
              </a:rPr>
              <a:t>можете воспользоваться их любопытством по поводу серьезных травмирующих событий в жизни людей (типа автомобильной аварии или развода), чтобы обсудить вопрос о том, как наркотики могут стать причиной этих событий.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31567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latin typeface="Bookman Old Style" pitchFamily="18" charset="0"/>
              </a:rPr>
              <a:t>	Говорить </a:t>
            </a:r>
            <a:r>
              <a:rPr lang="ru-RU" sz="2800" b="1" i="1" dirty="0">
                <a:latin typeface="Bookman Old Style" pitchFamily="18" charset="0"/>
              </a:rPr>
              <a:t>с детьми о наркотиках необходимо так же, как мы говорим о любом явлении, существующем в жизни. Не нужно специально выделять тему наркотиков. </a:t>
            </a:r>
            <a:endParaRPr lang="ru-RU" sz="28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2800" b="1" i="1" dirty="0">
                <a:latin typeface="Bookman Old Style" pitchFamily="18" charset="0"/>
              </a:rPr>
              <a:t>	</a:t>
            </a:r>
            <a:r>
              <a:rPr lang="ru-RU" sz="2800" b="1" i="1" dirty="0" smtClean="0">
                <a:latin typeface="Bookman Old Style" pitchFamily="18" charset="0"/>
              </a:rPr>
              <a:t>Если </a:t>
            </a:r>
            <a:r>
              <a:rPr lang="ru-RU" sz="2800" b="1" i="1" dirty="0">
                <a:latin typeface="Bookman Old Style" pitchFamily="18" charset="0"/>
              </a:rPr>
              <a:t>в семье вообще принято говорить с ребенком на различные жизненные темы, то разговор о наркотиках логично впишется в общий контекст бесед и не станет чем-то из ряда вон выходящим, способным привлечь излишнее внимание </a:t>
            </a:r>
            <a:r>
              <a:rPr lang="ru-RU" sz="2800" b="1" i="1" dirty="0" smtClean="0">
                <a:latin typeface="Bookman Old Style" pitchFamily="18" charset="0"/>
              </a:rPr>
              <a:t>ребенка</a:t>
            </a:r>
            <a:r>
              <a:rPr lang="en-US" sz="2800" b="1" i="1" dirty="0" smtClean="0">
                <a:latin typeface="Bookman Old Style" pitchFamily="18" charset="0"/>
              </a:rPr>
              <a:t>. </a:t>
            </a:r>
            <a:endParaRPr lang="ru-RU" sz="28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4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Общение с детьми 9 – 11 лет.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b="1" i="1" dirty="0">
                <a:latin typeface="Bookman Old Style" pitchFamily="18" charset="0"/>
              </a:rPr>
              <a:t>	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Bookman Old Style" pitchFamily="18" charset="0"/>
              </a:rPr>
              <a:t>	</a:t>
            </a:r>
            <a:r>
              <a:rPr lang="ru-RU" sz="6000" b="1" i="1" dirty="0" smtClean="0">
                <a:latin typeface="Bookman Old Style" pitchFamily="18" charset="0"/>
              </a:rPr>
              <a:t>Кроме </a:t>
            </a:r>
            <a:r>
              <a:rPr lang="ru-RU" sz="6000" b="1" i="1" dirty="0">
                <a:latin typeface="Bookman Old Style" pitchFamily="18" charset="0"/>
              </a:rPr>
              <a:t>того, дети этого возраста любят узнавать различные факты, особенно странного рода. </a:t>
            </a:r>
            <a:endParaRPr lang="ru-RU" sz="60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60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6000" b="1" i="1" dirty="0" smtClean="0">
                <a:latin typeface="Bookman Old Style" pitchFamily="18" charset="0"/>
              </a:rPr>
              <a:t>	Дети </a:t>
            </a:r>
            <a:r>
              <a:rPr lang="ru-RU" sz="6000" b="1" i="1" dirty="0">
                <a:latin typeface="Bookman Old Style" pitchFamily="18" charset="0"/>
              </a:rPr>
              <a:t>этой возрастной группы могут сильно заинтересоваться тем, как наркотики действуют на мозг или организм наркомана. </a:t>
            </a:r>
            <a:endParaRPr lang="ru-RU" sz="60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60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6000" b="1" i="1" dirty="0" smtClean="0">
                <a:latin typeface="Bookman Old Style" pitchFamily="18" charset="0"/>
              </a:rPr>
              <a:t>	Поясните</a:t>
            </a:r>
            <a:r>
              <a:rPr lang="ru-RU" sz="6000" b="1" i="1" dirty="0">
                <a:latin typeface="Bookman Old Style" pitchFamily="18" charset="0"/>
              </a:rPr>
              <a:t>, что любое вещество, принятое в излишнем количестве может быть опасным</a:t>
            </a:r>
            <a:r>
              <a:rPr lang="ru-RU" sz="6000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i="1" dirty="0">
                <a:latin typeface="Bookman Old Style" pitchFamily="18" charset="0"/>
              </a:rPr>
              <a:t/>
            </a:r>
            <a:br>
              <a:rPr lang="ru-RU" b="1" i="1" dirty="0">
                <a:latin typeface="Bookman Old Style" pitchFamily="18" charset="0"/>
              </a:rPr>
            </a:br>
            <a:endParaRPr lang="ru-RU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8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Bookman Old Style" pitchFamily="18" charset="0"/>
              </a:rPr>
              <a:t>Общение с детьми 9 – 11 лет.</a:t>
            </a: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latin typeface="Bookman Old Style" pitchFamily="18" charset="0"/>
              </a:rPr>
              <a:t>	</a:t>
            </a:r>
            <a:r>
              <a:rPr lang="ru-RU" sz="2000" b="1" i="1" dirty="0" smtClean="0">
                <a:latin typeface="Bookman Old Style" pitchFamily="18" charset="0"/>
              </a:rPr>
              <a:t>В </a:t>
            </a:r>
            <a:r>
              <a:rPr lang="ru-RU" sz="2000" b="1" i="1" dirty="0">
                <a:latin typeface="Bookman Old Style" pitchFamily="18" charset="0"/>
              </a:rPr>
              <a:t>это время большое значение приобретают друзья, а также надлежащее положение в группе и восприятие себя другими как "нормального". </a:t>
            </a:r>
            <a:endParaRPr lang="ru-RU" sz="20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Bookman Old Style" pitchFamily="18" charset="0"/>
              </a:rPr>
              <a:t>	</a:t>
            </a:r>
            <a:r>
              <a:rPr lang="ru-RU" sz="2000" b="1" i="1" dirty="0" smtClean="0">
                <a:latin typeface="Bookman Old Style" pitchFamily="18" charset="0"/>
              </a:rPr>
              <a:t>Дети </a:t>
            </a:r>
            <a:r>
              <a:rPr lang="ru-RU" sz="2000" b="1" i="1" dirty="0">
                <a:latin typeface="Bookman Old Style" pitchFamily="18" charset="0"/>
              </a:rPr>
              <a:t>покидают свое узкое и лучше защищающее окружение и вступают в более многочисленную и более разобщенную толпу детей. </a:t>
            </a:r>
            <a:endParaRPr lang="ru-RU" sz="20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Bookman Old Style" pitchFamily="18" charset="0"/>
              </a:rPr>
              <a:t>	</a:t>
            </a:r>
            <a:r>
              <a:rPr lang="ru-RU" sz="2000" b="1" i="1" dirty="0" smtClean="0">
                <a:latin typeface="Bookman Old Style" pitchFamily="18" charset="0"/>
              </a:rPr>
              <a:t>Дети </a:t>
            </a:r>
            <a:r>
              <a:rPr lang="ru-RU" sz="2000" b="1" i="1" dirty="0">
                <a:latin typeface="Bookman Old Style" pitchFamily="18" charset="0"/>
              </a:rPr>
              <a:t>постарше могут познакомить вашего ребенка с алкоголем, табаком и наркотиками.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149080"/>
            <a:ext cx="409803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6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Общение с детьми 9 – 11 лет.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itchFamily="18" charset="0"/>
              </a:rPr>
              <a:t>Исследования показывают, что чем раньше дети начинают употреблять эти вещества, тем больше вероятность возникновения серьезных проблем. </a:t>
            </a:r>
            <a:endParaRPr lang="ru-RU" sz="24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latin typeface="Bookman Old Style" pitchFamily="18" charset="0"/>
              </a:rPr>
              <a:t>Ребенок </a:t>
            </a:r>
            <a:r>
              <a:rPr lang="ru-RU" sz="2400" b="1" i="1" dirty="0">
                <a:latin typeface="Bookman Old Style" pitchFamily="18" charset="0"/>
              </a:rPr>
              <a:t>в этом возрасте должен знать следующее</a:t>
            </a:r>
            <a:r>
              <a:rPr lang="ru-RU" sz="2400" b="1" i="1" dirty="0" smtClean="0">
                <a:latin typeface="Bookman Old Style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1" i="1" dirty="0" smtClean="0">
                <a:latin typeface="Bookman Old Style" pitchFamily="18" charset="0"/>
              </a:rPr>
              <a:t>- непосредственное </a:t>
            </a:r>
            <a:r>
              <a:rPr lang="ru-RU" sz="2400" b="1" i="1" dirty="0">
                <a:latin typeface="Bookman Old Style" pitchFamily="18" charset="0"/>
              </a:rPr>
              <a:t>воздействие приема алкоголя, табака и наркотиков на организм, включая опасность наступления комы или смертельной передозировки;</a:t>
            </a:r>
          </a:p>
          <a:p>
            <a:pPr marL="0" indent="0" algn="just">
              <a:buNone/>
            </a:pPr>
            <a:r>
              <a:rPr lang="ru-RU" sz="2400" b="1" i="1" dirty="0">
                <a:latin typeface="Bookman Old Style" pitchFamily="18" charset="0"/>
              </a:rPr>
              <a:t>- как и почему возникает привыкание к наркотикам, как они могут приводить к потере контроля над своей жизнью;</a:t>
            </a:r>
          </a:p>
          <a:p>
            <a:pPr marL="0" indent="0" algn="just">
              <a:buNone/>
            </a:pPr>
            <a:endParaRPr lang="ru-RU" sz="24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Bookman Old Style" pitchFamily="18" charset="0"/>
              </a:rPr>
              <a:t>    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2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Общение с детьми 9 – 11 лет.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Bookman Old Style" pitchFamily="18" charset="0"/>
              </a:rPr>
              <a:t>Ребенок </a:t>
            </a:r>
            <a:r>
              <a:rPr lang="ru-RU" b="1" i="1" dirty="0">
                <a:latin typeface="Bookman Old Style" pitchFamily="18" charset="0"/>
              </a:rPr>
              <a:t>в этом возрасте должен знать следующее: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lvl="2" indent="432000" algn="just">
              <a:buFontTx/>
              <a:buChar char="-"/>
            </a:pPr>
            <a:r>
              <a:rPr lang="ru-RU" sz="3500" b="1" i="1" dirty="0" smtClean="0">
                <a:latin typeface="Bookman Old Style" pitchFamily="18" charset="0"/>
              </a:rPr>
              <a:t>причины </a:t>
            </a:r>
            <a:r>
              <a:rPr lang="ru-RU" sz="3500" b="1" i="1" dirty="0">
                <a:latin typeface="Bookman Old Style" pitchFamily="18" charset="0"/>
              </a:rPr>
              <a:t>того, почему наркотики особенно опасны для растущего организма</a:t>
            </a:r>
            <a:r>
              <a:rPr lang="ru-RU" sz="3500" b="1" i="1" dirty="0" smtClean="0">
                <a:latin typeface="Bookman Old Style" pitchFamily="18" charset="0"/>
              </a:rPr>
              <a:t>;</a:t>
            </a:r>
          </a:p>
          <a:p>
            <a:pPr marL="0" indent="0" algn="just">
              <a:buNone/>
            </a:pPr>
            <a:endParaRPr lang="ru-RU" sz="24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3500" b="1" i="1" dirty="0" smtClean="0">
                <a:latin typeface="Bookman Old Style" pitchFamily="18" charset="0"/>
              </a:rPr>
              <a:t>	- проблемы</a:t>
            </a:r>
            <a:r>
              <a:rPr lang="ru-RU" sz="3500" b="1" i="1" dirty="0">
                <a:latin typeface="Bookman Old Style" pitchFamily="18" charset="0"/>
              </a:rPr>
              <a:t>, которые алкоголь и другие наркотики создают не только для того, кто их принимает, но и для его семьи и мира в целом. </a:t>
            </a:r>
            <a:endParaRPr lang="ru-RU" sz="3500" b="1" i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2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Общение с детьми 9 – 11 лет.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b="1" i="1" dirty="0">
                <a:latin typeface="Bookman Old Style" pitchFamily="18" charset="0"/>
              </a:rPr>
              <a:t>Отрепетируйте возможные сценарии, при которых друзья предлагают наркотики. </a:t>
            </a:r>
            <a:endParaRPr lang="ru-RU" sz="2400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4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Bookman Old Style" pitchFamily="18" charset="0"/>
              </a:rPr>
              <a:t>Пусть </a:t>
            </a:r>
            <a:r>
              <a:rPr lang="ru-RU" sz="2400" b="1" i="1" dirty="0">
                <a:latin typeface="Bookman Old Style" pitchFamily="18" charset="0"/>
              </a:rPr>
              <a:t>ваши дети поучатся произносить с чувством: "Это очень вредно!" </a:t>
            </a:r>
            <a:endParaRPr lang="ru-RU" sz="24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4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Bookman Old Style" pitchFamily="18" charset="0"/>
              </a:rPr>
              <a:t>Разрешите </a:t>
            </a:r>
            <a:r>
              <a:rPr lang="ru-RU" sz="2400" b="1" i="1" dirty="0">
                <a:latin typeface="Bookman Old Style" pitchFamily="18" charset="0"/>
              </a:rPr>
              <a:t>им сослаться на вас: "Моя мама убьет меня, если я выпью пива!". </a:t>
            </a:r>
            <a:endParaRPr lang="ru-RU" sz="24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18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Bookman Old Style" pitchFamily="18" charset="0"/>
              </a:rPr>
              <a:t>"</a:t>
            </a:r>
            <a:r>
              <a:rPr lang="ru-RU" sz="2400" b="1" i="1" dirty="0">
                <a:latin typeface="Bookman Old Style" pitchFamily="18" charset="0"/>
              </a:rPr>
              <a:t>Не хочу расстраивать родителей" - вот одна из главных причин отказа от употребления марихуаны, которую приводят дети этого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9967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Bookman Old Style" pitchFamily="18" charset="0"/>
              </a:rPr>
              <a:t>Общение с детьми 9 – 11 лет.</a:t>
            </a: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>
                <a:latin typeface="Bookman Old Style" pitchFamily="18" charset="0"/>
              </a:rPr>
              <a:t>Обсудите, как реклама, тексты популярных песен и телепередачи бомбардируют их идеями о том, что употребление алкоголя, табака и других наркотиков выглядит шикарно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b="1" i="1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>
                <a:latin typeface="Bookman Old Style" pitchFamily="18" charset="0"/>
              </a:rPr>
              <a:t>Убедитесь, что дети способны отделять мифы от реалий и похвалите их за умение мыслить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3684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Bookman Old Style" pitchFamily="18" charset="0"/>
              </a:rPr>
              <a:t>Общение с детьми 9 – 11 лет.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>
                <a:latin typeface="Bookman Old Style" pitchFamily="18" charset="0"/>
              </a:rPr>
              <a:t>Ребенок, все друзья которого употребляют наркотики, скорее всего также начнет их употреблять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2800" b="1" i="1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>
                <a:latin typeface="Bookman Old Style" pitchFamily="18" charset="0"/>
              </a:rPr>
              <a:t>Познакомьтесь с друзьями ваших детей, узнайте, где они проводят время и чем им нравится заниматься. Подружитесь с родителями друзей ваших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4904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Bookman Old Style" pitchFamily="18" charset="0"/>
              </a:rPr>
              <a:t>Общение с подростком 12 – 14 лет</a:t>
            </a:r>
            <a:r>
              <a:rPr lang="ru-RU" sz="3200" b="1" i="1" dirty="0" smtClean="0">
                <a:latin typeface="Bookman Old Style" pitchFamily="18" charset="0"/>
              </a:rPr>
              <a:t>.</a:t>
            </a: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latin typeface="Bookman Old Style" pitchFamily="18" charset="0"/>
              </a:rPr>
              <a:t>Время "конфликта поколений</a:t>
            </a:r>
            <a:r>
              <a:rPr lang="ru-RU" b="1" i="1" dirty="0" smtClean="0">
                <a:latin typeface="Bookman Old Style" pitchFamily="18" charset="0"/>
              </a:rPr>
              <a:t>".</a:t>
            </a: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>
                <a:latin typeface="Bookman Old Style" pitchFamily="18" charset="0"/>
              </a:rPr>
              <a:t>Подростки руководствуются мнением ровесников и их привлекают опасности. 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Хотя </a:t>
            </a:r>
            <a:r>
              <a:rPr lang="ru-RU" b="1" i="1" dirty="0">
                <a:latin typeface="Bookman Old Style" pitchFamily="18" charset="0"/>
              </a:rPr>
              <a:t>подростки и в самом деле часто не воспринимают речей родителей, борясь за свою независимость, они нуждаются в поддержке, участии и руководстве родителей больше, чем когда-либо. </a:t>
            </a:r>
          </a:p>
        </p:txBody>
      </p:sp>
    </p:spTree>
    <p:extLst>
      <p:ext uri="{BB962C8B-B14F-4D97-AF65-F5344CB8AC3E}">
        <p14:creationId xmlns:p14="http://schemas.microsoft.com/office/powerpoint/2010/main" xmlns="" val="25347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ookman Old Style" pitchFamily="18" charset="0"/>
              </a:rPr>
              <a:t>Общение с подростком 12 – 14 лет.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latin typeface="Bookman Old Style" pitchFamily="18" charset="0"/>
              </a:rPr>
              <a:t>Воспользуйтесь тем значением, какое молодежь придает своему социальному образу и внешности, подчеркивая</a:t>
            </a:r>
            <a:br>
              <a:rPr lang="ru-RU" sz="2800" b="1" i="1" dirty="0">
                <a:latin typeface="Bookman Old Style" pitchFamily="18" charset="0"/>
              </a:rPr>
            </a:br>
            <a:r>
              <a:rPr lang="ru-RU" sz="2800" b="1" i="1" dirty="0">
                <a:latin typeface="Bookman Old Style" pitchFamily="18" charset="0"/>
              </a:rPr>
              <a:t>непосредственные и непривлекательные последствия употребления табака и марихуаны - например, то, что курение приводит к появлению плохого запаха изо рта.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40163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Bookman Old Style" pitchFamily="18" charset="0"/>
              </a:rPr>
              <a:t>Общение с подростком 12 – 14 лет.</a:t>
            </a:r>
            <a:endParaRPr lang="ru-RU" sz="2800" i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В </a:t>
            </a:r>
            <a:r>
              <a:rPr lang="ru-RU" b="1" i="1" dirty="0">
                <a:latin typeface="Bookman Old Style" pitchFamily="18" charset="0"/>
              </a:rPr>
              <a:t>то же самое время необходимо обсудить и долговременные последствия наркотиков</a:t>
            </a:r>
            <a:r>
              <a:rPr lang="ru-RU" b="1" i="1" dirty="0" smtClean="0">
                <a:latin typeface="Bookman Old Style" pitchFamily="18" charset="0"/>
              </a:rPr>
              <a:t>:</a:t>
            </a: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latin typeface="Bookman Old Style" pitchFamily="18" charset="0"/>
              </a:rPr>
              <a:t>неполучение </a:t>
            </a:r>
            <a:r>
              <a:rPr lang="ru-RU" b="1" i="1" dirty="0">
                <a:latin typeface="Bookman Old Style" pitchFamily="18" charset="0"/>
              </a:rPr>
              <a:t>важнейших социальных и эмоциональных навыков, которые обычно приобретают в юности</a:t>
            </a:r>
            <a:r>
              <a:rPr lang="ru-RU" b="1" i="1" dirty="0" smtClean="0">
                <a:latin typeface="Bookman Old Style" pitchFamily="18" charset="0"/>
              </a:rPr>
              <a:t>;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latin typeface="Bookman Old Style" pitchFamily="18" charset="0"/>
              </a:rPr>
              <a:t>автотранспортные </a:t>
            </a:r>
            <a:r>
              <a:rPr lang="ru-RU" b="1" i="1" dirty="0">
                <a:latin typeface="Bookman Old Style" pitchFamily="18" charset="0"/>
              </a:rPr>
              <a:t>происшествия со смертельным исходом и увечьями, а также повреждение печени в результате сильного пьянства</a:t>
            </a:r>
            <a:r>
              <a:rPr lang="ru-RU" b="1" i="1" dirty="0" smtClean="0">
                <a:latin typeface="Bookman Old Style" pitchFamily="18" charset="0"/>
              </a:rPr>
              <a:t>;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- привыкание </a:t>
            </a:r>
            <a:r>
              <a:rPr lang="ru-RU" b="1" i="1" dirty="0">
                <a:latin typeface="Bookman Old Style" pitchFamily="18" charset="0"/>
              </a:rPr>
              <a:t>и смерть.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0004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marL="0" lvl="1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1. Прежде всего </a:t>
            </a:r>
            <a:r>
              <a:rPr lang="ru-RU" b="1" i="1" dirty="0">
                <a:latin typeface="Bookman Old Style" pitchFamily="18" charset="0"/>
              </a:rPr>
              <a:t>родителям самим необходимо изучить информацию о наркотиках. Это позволит в подходящий момент дать ребенку необходимую информацию и ответить на возникающие у него </a:t>
            </a:r>
            <a:r>
              <a:rPr lang="ru-RU" b="1" i="1" dirty="0" smtClean="0">
                <a:latin typeface="Bookman Old Style" pitchFamily="18" charset="0"/>
              </a:rPr>
              <a:t>вопросы.</a:t>
            </a:r>
          </a:p>
          <a:p>
            <a:pPr marL="0" lvl="0" indent="0" algn="just">
              <a:buNone/>
            </a:pPr>
            <a:endParaRPr lang="en-US" b="1" i="1" dirty="0">
              <a:latin typeface="Bookman Old Style" pitchFamily="18" charset="0"/>
            </a:endParaRPr>
          </a:p>
          <a:p>
            <a:pPr marL="0" lv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2. </a:t>
            </a:r>
            <a:r>
              <a:rPr lang="ru-RU" b="1" i="1" dirty="0" smtClean="0">
                <a:latin typeface="Bookman Old Style" pitchFamily="18" charset="0"/>
              </a:rPr>
              <a:t>Разговор </a:t>
            </a:r>
            <a:r>
              <a:rPr lang="ru-RU" b="1" i="1" dirty="0">
                <a:latin typeface="Bookman Old Style" pitchFamily="18" charset="0"/>
              </a:rPr>
              <a:t>можно начать с вопроса: «Что ты слышал о наркотиках</a:t>
            </a:r>
            <a:r>
              <a:rPr lang="ru-RU" b="1" i="1" dirty="0" smtClean="0">
                <a:latin typeface="Bookman Old Style" pitchFamily="18" charset="0"/>
              </a:rPr>
              <a:t>?».</a:t>
            </a:r>
          </a:p>
          <a:p>
            <a:pPr marL="0" lv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lv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3. </a:t>
            </a:r>
            <a:r>
              <a:rPr lang="ru-RU" b="1" i="1" dirty="0" smtClean="0">
                <a:latin typeface="Bookman Old Style" pitchFamily="18" charset="0"/>
              </a:rPr>
              <a:t>Очень </a:t>
            </a:r>
            <a:r>
              <a:rPr lang="ru-RU" b="1" i="1" dirty="0">
                <a:latin typeface="Bookman Old Style" pitchFamily="18" charset="0"/>
              </a:rPr>
              <a:t>важно выслушать ребенка внимательно, не перебивая, независимо от того, что </a:t>
            </a:r>
            <a:r>
              <a:rPr lang="ru-RU" b="1" i="1" dirty="0" smtClean="0">
                <a:latin typeface="Bookman Old Style" pitchFamily="18" charset="0"/>
              </a:rPr>
              <a:t>он будет говорить. </a:t>
            </a:r>
            <a:endParaRPr lang="ru-RU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6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Bookman Old Style" pitchFamily="18" charset="0"/>
              </a:rPr>
              <a:t>Общение с подростком 15 – 17 лет</a:t>
            </a:r>
            <a:r>
              <a:rPr lang="ru-RU" sz="3600" b="1" dirty="0" smtClean="0">
                <a:latin typeface="Bookman Old Style" pitchFamily="18" charset="0"/>
              </a:rPr>
              <a:t>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i="1" dirty="0">
                <a:latin typeface="Bookman Old Style" pitchFamily="18" charset="0"/>
              </a:rPr>
              <a:t>Нынешние подростки многое знают о наркотиках, проводя различия не только между различными наркотиками и их последствиями, но и между пробным, случайным употреблением и привыканием</a:t>
            </a:r>
            <a:r>
              <a:rPr lang="ru-RU" sz="1800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latin typeface="Bookman Old Style" pitchFamily="18" charset="0"/>
              </a:rPr>
              <a:t> </a:t>
            </a:r>
            <a:r>
              <a:rPr lang="ru-RU" sz="1800" b="1" i="1" dirty="0">
                <a:latin typeface="Bookman Old Style" pitchFamily="18" charset="0"/>
              </a:rPr>
              <a:t>Они видят, что многие их сверстники принимают наркотики. </a:t>
            </a:r>
            <a:endParaRPr lang="ru-RU" sz="1800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1800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latin typeface="Bookman Old Style" pitchFamily="18" charset="0"/>
              </a:rPr>
              <a:t>Для </a:t>
            </a:r>
            <a:r>
              <a:rPr lang="ru-RU" sz="1800" b="1" i="1" dirty="0">
                <a:latin typeface="Bookman Old Style" pitchFamily="18" charset="0"/>
              </a:rPr>
              <a:t>того, чтобы сопротивляться влиянию ровесников, подросткам нужно нечто большее, чем общая идея о неупотреблении наркотиков.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265712"/>
            <a:ext cx="259228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509120"/>
            <a:ext cx="1828676" cy="22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3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Bookman Old Style" pitchFamily="18" charset="0"/>
              </a:rPr>
              <a:t>Общение с подростком 15 – 17 лет.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i="1" dirty="0">
                <a:latin typeface="Bookman Old Style" pitchFamily="18" charset="0"/>
              </a:rPr>
              <a:t>В этом возрасте целесообразно рассказать подросткам о том, как употребление алкоголя, табака и прочих наркотиков во время беременности связано с появлением дефектов у новорожденных. 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latin typeface="Bookman Old Style" pitchFamily="18" charset="0"/>
              </a:rPr>
              <a:t>Им нужно услышать слова родителей о том, что любой человек может стать наркоманом и что даже несистематическое употребление наркотиков может привести к серьезным последствиям.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1295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ookman Old Style" pitchFamily="18" charset="0"/>
              </a:rPr>
              <a:t>Общение с подростком 15 – 17 лет.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i="1" dirty="0">
                <a:latin typeface="Bookman Old Style" pitchFamily="18" charset="0"/>
              </a:rPr>
              <a:t>Как правило, подростки - идеалисты и любят слушать о том, как они могут улучшить мир. Расскажите своим детям-подросткам о том, что употребление наркотиков наносит вред не только самому наркоману, но и обществу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latin typeface="Bookman Old Style" pitchFamily="18" charset="0"/>
              </a:rPr>
              <a:t>Важно, чтобы родители хвалили и поощряли подростков за все то, что они делают хорошо, и за правильные решения, которые они принимают. </a:t>
            </a:r>
          </a:p>
        </p:txBody>
      </p:sp>
    </p:spTree>
    <p:extLst>
      <p:ext uri="{BB962C8B-B14F-4D97-AF65-F5344CB8AC3E}">
        <p14:creationId xmlns:p14="http://schemas.microsoft.com/office/powerpoint/2010/main" xmlns="" val="30733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Общение с подростком 15 – 17 лет.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b="1" i="1" dirty="0">
                <a:latin typeface="Bookman Old Style" pitchFamily="18" charset="0"/>
              </a:rPr>
              <a:t>Когда вы испытываете гордость за сына или дочь, скажите им об этом. </a:t>
            </a:r>
            <a:endParaRPr lang="ru-RU" b="1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i="1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Bookman Old Style" pitchFamily="18" charset="0"/>
              </a:rPr>
              <a:t>Знание </a:t>
            </a:r>
            <a:r>
              <a:rPr lang="ru-RU" b="1" i="1" dirty="0">
                <a:latin typeface="Bookman Old Style" pitchFamily="18" charset="0"/>
              </a:rPr>
              <a:t>того, что их замечают и высоко ценят окружающие взрослые, оказывает мощное стимулирующее воздействие.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8776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Родители, вы провоцируете ребенка к употреблению наркотиков, алкоголя и других </a:t>
            </a:r>
            <a:r>
              <a:rPr lang="ru-RU" sz="3200" b="1" dirty="0" err="1" smtClean="0">
                <a:latin typeface="Bookman Old Style" pitchFamily="18" charset="0"/>
              </a:rPr>
              <a:t>психоактивных</a:t>
            </a:r>
            <a:r>
              <a:rPr lang="ru-RU" sz="3200" b="1" dirty="0" smtClean="0">
                <a:latin typeface="Bookman Old Style" pitchFamily="18" charset="0"/>
              </a:rPr>
              <a:t> веществ, если: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 smtClean="0">
                <a:latin typeface="Bookman Old Style" pitchFamily="18" charset="0"/>
              </a:rPr>
              <a:t>Никогда не сидите за совместной трапезой всей семьёй.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/>
            <a:r>
              <a:rPr lang="ru-RU" b="1" i="1" dirty="0" smtClean="0">
                <a:latin typeface="Bookman Old Style" pitchFamily="18" charset="0"/>
              </a:rPr>
              <a:t>Никогда не организуете семейные поездки.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/>
            <a:r>
              <a:rPr lang="ru-RU" b="1" i="1" dirty="0" smtClean="0">
                <a:latin typeface="Bookman Old Style" pitchFamily="18" charset="0"/>
              </a:rPr>
              <a:t>Никогда не слушаете детей, а лишь обращаетесь к ним с приказом.</a:t>
            </a:r>
            <a:endParaRPr lang="ru-RU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latin typeface="Bookman Old Style" pitchFamily="18" charset="0"/>
              </a:rPr>
              <a:t>Наказываете детей в присутствии других и никогда не хвалите их.</a:t>
            </a:r>
          </a:p>
          <a:p>
            <a:pPr marL="0" indent="0" algn="just">
              <a:buNone/>
            </a:pPr>
            <a:endParaRPr lang="ru-RU" sz="2000" b="1" i="1" dirty="0" smtClean="0">
              <a:latin typeface="Bookman Old Style" pitchFamily="18" charset="0"/>
            </a:endParaRPr>
          </a:p>
          <a:p>
            <a:pPr algn="just"/>
            <a:r>
              <a:rPr lang="ru-RU" sz="2000" b="1" i="1" dirty="0" smtClean="0">
                <a:latin typeface="Bookman Old Style" pitchFamily="18" charset="0"/>
              </a:rPr>
              <a:t>Всегда решаете проблемы ребенка и принимаете за него решения.</a:t>
            </a:r>
          </a:p>
          <a:p>
            <a:pPr marL="0" indent="0" algn="just">
              <a:buNone/>
            </a:pPr>
            <a:endParaRPr lang="ru-RU" sz="2000" b="1" i="1" dirty="0" smtClean="0">
              <a:latin typeface="Bookman Old Style" pitchFamily="18" charset="0"/>
            </a:endParaRPr>
          </a:p>
          <a:p>
            <a:pPr algn="just"/>
            <a:r>
              <a:rPr lang="ru-RU" sz="2000" b="1" i="1" dirty="0" smtClean="0">
                <a:latin typeface="Bookman Old Style" pitchFamily="18" charset="0"/>
              </a:rPr>
              <a:t>Возлагаете ответственность за нравственное и духовное воспитание на школу (церковь).</a:t>
            </a:r>
          </a:p>
          <a:p>
            <a:pPr marL="0" indent="0" algn="just">
              <a:buNone/>
            </a:pPr>
            <a:endParaRPr lang="ru-RU" sz="2000" b="1" i="1" dirty="0" smtClean="0">
              <a:latin typeface="Bookman Old Style" pitchFamily="18" charset="0"/>
            </a:endParaRPr>
          </a:p>
          <a:p>
            <a:pPr algn="just"/>
            <a:r>
              <a:rPr lang="ru-RU" sz="2000" b="1" i="1" dirty="0" smtClean="0">
                <a:latin typeface="Bookman Old Style" pitchFamily="18" charset="0"/>
              </a:rPr>
              <a:t>Никогда не позволяете детям испытывать усталость, стресс, разочарование.</a:t>
            </a:r>
          </a:p>
          <a:p>
            <a:pPr marL="0" indent="0" algn="just">
              <a:buNone/>
            </a:pPr>
            <a:endParaRPr lang="ru-RU" sz="2000" b="1" i="1" dirty="0" smtClean="0">
              <a:latin typeface="Bookman Old Style" pitchFamily="18" charset="0"/>
            </a:endParaRPr>
          </a:p>
          <a:p>
            <a:pPr algn="just"/>
            <a:r>
              <a:rPr lang="ru-RU" sz="2000" b="1" i="1" dirty="0" smtClean="0">
                <a:latin typeface="Bookman Old Style" pitchFamily="18" charset="0"/>
              </a:rPr>
              <a:t>Угрожаете ребенку: «Если ты когда-нибудь попробуешь алкоголь или наркотики, я накажу тебя».</a:t>
            </a:r>
            <a:endParaRPr lang="ru-RU" sz="20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3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>
                <a:latin typeface="Bookman Old Style" pitchFamily="18" charset="0"/>
              </a:rPr>
              <a:t>Ожидаете, что ваш ребенок будет учиться на «отлично» и будет первым во всех делах.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/>
            <a:r>
              <a:rPr lang="ru-RU" b="1" i="1" dirty="0" smtClean="0">
                <a:latin typeface="Bookman Old Style" pitchFamily="18" charset="0"/>
              </a:rPr>
              <a:t>Не разрешаете детям проявлять свои негативные чувства (например, злость, страх, грусть) и высказывать своё мнение.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/>
            <a:r>
              <a:rPr lang="ru-RU" b="1" i="1" dirty="0" smtClean="0">
                <a:latin typeface="Bookman Old Style" pitchFamily="18" charset="0"/>
              </a:rPr>
              <a:t>Чрезмерно опекаете ребенка, не даете самостоятельности, не учите значению слова «последствия».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/>
            <a:r>
              <a:rPr lang="ru-RU" b="1" i="1" dirty="0" smtClean="0">
                <a:latin typeface="Bookman Old Style" pitchFamily="18" charset="0"/>
              </a:rPr>
              <a:t>Никогда не доверяете ребенку.</a:t>
            </a: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/>
            <a:r>
              <a:rPr lang="ru-RU" b="1" i="1" dirty="0" smtClean="0">
                <a:latin typeface="Bookman Old Style" pitchFamily="18" charset="0"/>
              </a:rPr>
              <a:t>Никогда не изучаете вкусы детей и их увлечения.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4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latin typeface="Bookman Old Style" pitchFamily="18" charset="0"/>
              </a:rPr>
              <a:t>Ребёнок, окружённый критикой — учится обвинять;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насмешками — учится быть недоверчивым;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враждебностью — учится бороться;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злостью — учится причинять боль;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непониманием — учится не слышать других;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обманом — учится врать;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позором — учится чувствовать вину</a:t>
            </a:r>
            <a:r>
              <a:rPr lang="ru-RU" b="1" i="1" dirty="0" smtClean="0">
                <a:latin typeface="Bookman Old Style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Bookman Old Style" pitchFamily="18" charset="0"/>
              </a:rPr>
              <a:t>...И ТОЛЬКО СИЛЬНЫЕ ДУШИ МОГУТ ПОРВАТЬ ЭТОТ КРУГ...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48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6048672"/>
          </a:xfrm>
        </p:spPr>
      </p:pic>
    </p:spTree>
    <p:extLst>
      <p:ext uri="{BB962C8B-B14F-4D97-AF65-F5344CB8AC3E}">
        <p14:creationId xmlns:p14="http://schemas.microsoft.com/office/powerpoint/2010/main" xmlns="" val="17833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2068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>
                <a:latin typeface="Bookman Old Style" pitchFamily="18" charset="0"/>
              </a:rPr>
              <a:t>Ребёнок, окружённый поддержкой — учится защищать;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ожиданием — учится быть терпеливым;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похвалами — учится быть уверенным;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честностью — учится быть справедливым;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безопасностью — учится доверию;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одобрением — учится уважать себя;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любовью — учится любить и дарить любовь;</a:t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>Ребёнок, окружённый свободой выбора — учится быть ответственным за свои решения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endParaRPr lang="ru-RU" b="1" i="1" dirty="0">
              <a:latin typeface="Bookman Old Style" pitchFamily="18" charset="0"/>
            </a:endParaRPr>
          </a:p>
          <a:p>
            <a:endParaRPr lang="ru-RU" b="1" i="1" dirty="0" smtClean="0">
              <a:latin typeface="Bookman Old Style" pitchFamily="18" charset="0"/>
            </a:endParaRPr>
          </a:p>
          <a:p>
            <a:endParaRPr lang="ru-RU" b="1" i="1" dirty="0" smtClean="0">
              <a:latin typeface="Bookman Old Style" pitchFamily="18" charset="0"/>
            </a:endParaRPr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400" b="1" i="1" dirty="0">
                <a:latin typeface="Bookman Old Style" pitchFamily="18" charset="0"/>
              </a:rPr>
              <a:t>...И ТАКОЕ ВОСПИТАНИЕ СЛОЖНО СЛОМИТЬ.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289314"/>
            <a:ext cx="2763391" cy="2429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253529"/>
            <a:ext cx="297130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6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b="1" i="1" dirty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4. </a:t>
            </a:r>
            <a:r>
              <a:rPr lang="ru-RU" b="1" i="1" dirty="0">
                <a:latin typeface="Bookman Old Style" pitchFamily="18" charset="0"/>
              </a:rPr>
              <a:t>После того, как ребенок закончит свой рассказ о том, что он слышал о наркотиках, наилучшая реакция – поблагодарить его за общение («Спасибо», «Я понимаю»).  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Bookman Old Style" pitchFamily="18" charset="0"/>
              </a:rPr>
              <a:t>	</a:t>
            </a:r>
            <a:r>
              <a:rPr lang="ru-RU" b="1" i="1" dirty="0" smtClean="0">
                <a:latin typeface="Bookman Old Style" pitchFamily="18" charset="0"/>
              </a:rPr>
              <a:t>Ваша </a:t>
            </a:r>
            <a:r>
              <a:rPr lang="ru-RU" b="1" i="1" dirty="0">
                <a:latin typeface="Bookman Old Style" pitchFamily="18" charset="0"/>
              </a:rPr>
              <a:t>спокойная, внимательная реакция даст ребенку уверенность, что он свободно может говорить с Вами на эту тему, и что Вы заинтересованы в его мнении. Это общение подобно общению с Вашим лучшим другом, но оно происходит с Вашим ребенком.</a:t>
            </a:r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6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980728"/>
            <a:ext cx="606908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3013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5. </a:t>
            </a:r>
            <a:r>
              <a:rPr lang="ru-RU" b="1" i="1" dirty="0">
                <a:latin typeface="Bookman Old Style" pitchFamily="18" charset="0"/>
              </a:rPr>
              <a:t>После того, как Вам рассказали о наркотиках, самое время дать ребенку правильную информацию о наркотиках. Помните, что здесь Вам необходимо дать ребенку верную информацию таким образом, чтобы он сам вслух принял собственное верное решение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lv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6. </a:t>
            </a:r>
            <a:r>
              <a:rPr lang="ru-RU" b="1" i="1" dirty="0">
                <a:latin typeface="Bookman Old Style" pitchFamily="18" charset="0"/>
              </a:rPr>
              <a:t>Когда Вы даете любую информацию ребенку, убедитесь, что он полностью понимает эту информацию. Полезно иногда спросить, все ли он понимает. Можно предложить привести пример того, что он только что услышал.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36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7. </a:t>
            </a:r>
            <a:r>
              <a:rPr lang="ru-RU" b="1" i="1" dirty="0">
                <a:latin typeface="Bookman Old Style" pitchFamily="18" charset="0"/>
              </a:rPr>
              <a:t>Если Ваш ребенок задает вопрос, ответ на который Вам неизвестен, очень важно не начать выдумывать ответ. </a:t>
            </a:r>
            <a:endParaRPr lang="ru-RU" b="1" i="1" dirty="0" smtClean="0">
              <a:latin typeface="Bookman Old Style" pitchFamily="18" charset="0"/>
            </a:endParaRPr>
          </a:p>
          <a:p>
            <a:pPr marL="0" lvl="0" indent="0" algn="just">
              <a:buNone/>
            </a:pPr>
            <a:r>
              <a:rPr lang="ru-RU" b="1" i="1" dirty="0">
                <a:latin typeface="Bookman Old Style" pitchFamily="18" charset="0"/>
              </a:rPr>
              <a:t>	</a:t>
            </a:r>
            <a:r>
              <a:rPr lang="ru-RU" b="1" i="1" dirty="0" smtClean="0">
                <a:latin typeface="Bookman Old Style" pitchFamily="18" charset="0"/>
              </a:rPr>
              <a:t>Будьте </a:t>
            </a:r>
            <a:r>
              <a:rPr lang="ru-RU" b="1" i="1" dirty="0">
                <a:latin typeface="Bookman Old Style" pitchFamily="18" charset="0"/>
              </a:rPr>
              <a:t>честны со своим ребенком.  Если возник вопрос, ответ на который Вы не знаете, честно скажите ему об этом. </a:t>
            </a:r>
            <a:endParaRPr lang="ru-RU" b="1" i="1" dirty="0" smtClean="0">
              <a:latin typeface="Bookman Old Style" pitchFamily="18" charset="0"/>
            </a:endParaRPr>
          </a:p>
          <a:p>
            <a:pPr marL="0" lvl="0" indent="0" algn="just">
              <a:buNone/>
            </a:pPr>
            <a:r>
              <a:rPr lang="ru-RU" b="1" i="1" dirty="0">
                <a:latin typeface="Bookman Old Style" pitchFamily="18" charset="0"/>
              </a:rPr>
              <a:t>	</a:t>
            </a:r>
            <a:r>
              <a:rPr lang="ru-RU" b="1" i="1" dirty="0" smtClean="0">
                <a:latin typeface="Bookman Old Style" pitchFamily="18" charset="0"/>
              </a:rPr>
              <a:t>В </a:t>
            </a:r>
            <a:r>
              <a:rPr lang="ru-RU" b="1" i="1" dirty="0">
                <a:latin typeface="Bookman Old Style" pitchFamily="18" charset="0"/>
              </a:rPr>
              <a:t>этом случае есть замечательная возможность вовлечь ребенка в то, чтобы он вместе с Вами нашел ответ на этот вопрос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lv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8. </a:t>
            </a:r>
            <a:r>
              <a:rPr lang="ru-RU" b="1" i="1" dirty="0">
                <a:latin typeface="Bookman Old Style" pitchFamily="18" charset="0"/>
              </a:rPr>
              <a:t>Держите под рукой лист бумаги и ручку и позвольте ребенку записать любые возникшие в ходе беседы вопросы.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62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</a:t>
            </a:r>
            <a:r>
              <a:rPr lang="en-US" b="1" i="1" dirty="0" smtClean="0">
                <a:latin typeface="Bookman Old Style" pitchFamily="18" charset="0"/>
              </a:rPr>
              <a:t>9. </a:t>
            </a:r>
            <a:r>
              <a:rPr lang="ru-RU" b="1" i="1" dirty="0">
                <a:latin typeface="Bookman Old Style" pitchFamily="18" charset="0"/>
              </a:rPr>
              <a:t>Говорите с ребенком не </a:t>
            </a:r>
            <a:r>
              <a:rPr lang="ru-RU" b="1" i="1" dirty="0" smtClean="0">
                <a:latin typeface="Bookman Old Style" pitchFamily="18" charset="0"/>
              </a:rPr>
              <a:t>«про него», </a:t>
            </a:r>
            <a:r>
              <a:rPr lang="ru-RU" b="1" i="1" dirty="0">
                <a:latin typeface="Bookman Old Style" pitchFamily="18" charset="0"/>
              </a:rPr>
              <a:t>а </a:t>
            </a:r>
            <a:r>
              <a:rPr lang="ru-RU" b="1" i="1" dirty="0" smtClean="0">
                <a:latin typeface="Bookman Old Style" pitchFamily="18" charset="0"/>
              </a:rPr>
              <a:t>«с ним».</a:t>
            </a:r>
          </a:p>
          <a:p>
            <a:pPr marL="0" lv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Рекомендуем </a:t>
            </a:r>
            <a:r>
              <a:rPr lang="ru-RU" b="1" i="1" dirty="0">
                <a:latin typeface="Bookman Old Style" pitchFamily="18" charset="0"/>
              </a:rPr>
              <a:t>В</a:t>
            </a:r>
            <a:r>
              <a:rPr lang="ru-RU" b="1" i="1" dirty="0" smtClean="0">
                <a:latin typeface="Bookman Old Style" pitchFamily="18" charset="0"/>
              </a:rPr>
              <a:t>ам </a:t>
            </a:r>
            <a:r>
              <a:rPr lang="ru-RU" b="1" i="1" dirty="0">
                <a:latin typeface="Bookman Old Style" pitchFamily="18" charset="0"/>
              </a:rPr>
              <a:t>быть очень терпеливыми, разговаривая с ребенком, и просто следить за тем, чтобы он получал правдивые ответы на свои вопросы. 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Когда </a:t>
            </a:r>
            <a:r>
              <a:rPr lang="ru-RU" b="1" i="1" dirty="0">
                <a:latin typeface="Bookman Old Style" pitchFamily="18" charset="0"/>
              </a:rPr>
              <a:t>В</a:t>
            </a:r>
            <a:r>
              <a:rPr lang="ru-RU" b="1" i="1" dirty="0" smtClean="0">
                <a:latin typeface="Bookman Old Style" pitchFamily="18" charset="0"/>
              </a:rPr>
              <a:t>ы </a:t>
            </a:r>
            <a:r>
              <a:rPr lang="ru-RU" b="1" i="1" dirty="0">
                <a:latin typeface="Bookman Old Style" pitchFamily="18" charset="0"/>
              </a:rPr>
              <a:t>свободно говорите с ребенком на тему наркотиков, В</a:t>
            </a:r>
            <a:r>
              <a:rPr lang="ru-RU" b="1" i="1" dirty="0" smtClean="0">
                <a:latin typeface="Bookman Old Style" pitchFamily="18" charset="0"/>
              </a:rPr>
              <a:t>ы </a:t>
            </a:r>
            <a:r>
              <a:rPr lang="ru-RU" b="1" i="1" dirty="0">
                <a:latin typeface="Bookman Old Style" pitchFamily="18" charset="0"/>
              </a:rPr>
              <a:t>даете ему уверенность, что он всегда может обратиться за ответом именно к В</a:t>
            </a:r>
            <a:r>
              <a:rPr lang="ru-RU" b="1" i="1" dirty="0" smtClean="0">
                <a:latin typeface="Bookman Old Style" pitchFamily="18" charset="0"/>
              </a:rPr>
              <a:t>ам</a:t>
            </a:r>
            <a:r>
              <a:rPr lang="ru-RU" b="1" i="1" dirty="0">
                <a:latin typeface="Bookman Old Style" pitchFamily="18" charset="0"/>
              </a:rPr>
              <a:t>, а не к кому-то на улице.</a:t>
            </a:r>
          </a:p>
          <a:p>
            <a:pPr marL="0" lv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0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000" b="1" i="1" dirty="0" smtClean="0">
                <a:latin typeface="Bookman Old Style" pitchFamily="18" charset="0"/>
              </a:rPr>
              <a:t>При </a:t>
            </a:r>
            <a:r>
              <a:rPr lang="ru-RU" sz="3000" b="1" i="1" dirty="0">
                <a:latin typeface="Bookman Old Style" pitchFamily="18" charset="0"/>
              </a:rPr>
              <a:t>разговоре с ребенком о наркотиках, безусловно, необходимо учитывать возраст. Форма разговора должна быть доступна ему, в разговоре не должны содержаться слишком сложные и непонятные слова, а если что-то новое проговаривается, то необходимо пояснять значение нового слова.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32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Общение с детьми 4 – 5 лет</a:t>
            </a:r>
            <a:r>
              <a:rPr lang="ru-RU" sz="3200" b="1" dirty="0" smtClean="0">
                <a:latin typeface="Bookman Old Style" pitchFamily="18" charset="0"/>
              </a:rPr>
              <a:t>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Взгляды </a:t>
            </a:r>
            <a:r>
              <a:rPr lang="ru-RU" b="1" i="1" dirty="0">
                <a:latin typeface="Bookman Old Style" pitchFamily="18" charset="0"/>
              </a:rPr>
              <a:t>и привычки, которые формируются в этом возрасте у детей, оказывают важное влияние на решения, которые они будут принимать, став старше. 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Bookman Old Style" pitchFamily="18" charset="0"/>
              </a:rPr>
              <a:t>	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man Old Style" pitchFamily="18" charset="0"/>
              </a:rPr>
              <a:t>	В </a:t>
            </a:r>
            <a:r>
              <a:rPr lang="ru-RU" b="1" i="1" dirty="0">
                <a:latin typeface="Bookman Old Style" pitchFamily="18" charset="0"/>
              </a:rPr>
              <a:t>этом возрасте они стремятся узнавать и запоминать правила и хотят услышать ваше мнение о том, что такое хорошо и что такое плохо</a:t>
            </a:r>
            <a:r>
              <a:rPr lang="ru-RU" b="1" i="1" dirty="0" smtClean="0">
                <a:latin typeface="Bookman Old Style" pitchFamily="18" charset="0"/>
              </a:rPr>
              <a:t>.</a:t>
            </a:r>
            <a:r>
              <a:rPr lang="ru-RU" b="1" i="1" dirty="0">
                <a:latin typeface="Bookman Old Style" pitchFamily="18" charset="0"/>
              </a:rPr>
              <a:t> Хотя они уже достаточно большие для того, чтобы понимать, что курение - это плохо, они еще не готовы к восприятию сложной информации об алкоголе, табаке и других наркотиках.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132856"/>
            <a:ext cx="2310904" cy="18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0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496</TotalTime>
  <Words>1278</Words>
  <Application>Microsoft Office PowerPoint</Application>
  <PresentationFormat>Экран (4:3)</PresentationFormat>
  <Paragraphs>224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Как говорить с детьми о наркотиках (краткие рекомендации)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Общение с детьми 4 – 5 лет.</vt:lpstr>
      <vt:lpstr>Общение с детьми 4 – 5 лет.</vt:lpstr>
      <vt:lpstr>Общение с детьми 4 – 5 лет.</vt:lpstr>
      <vt:lpstr>Общение с детьми 4 – 5 лет.</vt:lpstr>
      <vt:lpstr>Общение с детьми 4 – 5 лет.</vt:lpstr>
      <vt:lpstr>Общение с детьми 4 – 5 лет.</vt:lpstr>
      <vt:lpstr>Общение с детьми 5 – 8 лет.</vt:lpstr>
      <vt:lpstr>Общение с детьми 5 – 8 лет.</vt:lpstr>
      <vt:lpstr>Общение с детьми 5 – 8 лет.</vt:lpstr>
      <vt:lpstr>Общение с детьми 5 – 8 лет.</vt:lpstr>
      <vt:lpstr>Общение с детьми 9 – 11 лет.</vt:lpstr>
      <vt:lpstr>Общение с детьми 9 – 11 лет.</vt:lpstr>
      <vt:lpstr>Общение с детьми 9 – 11 лет.</vt:lpstr>
      <vt:lpstr>Общение с детьми 9 – 11 лет.</vt:lpstr>
      <vt:lpstr>Общение с детьми 9 – 11 лет.</vt:lpstr>
      <vt:lpstr>Общение с детьми 9 – 11 лет.</vt:lpstr>
      <vt:lpstr>Общение с детьми 9 – 11 лет.</vt:lpstr>
      <vt:lpstr>Общение с детьми 9 – 11 лет.</vt:lpstr>
      <vt:lpstr>Общение с подростком 12 – 14 лет.</vt:lpstr>
      <vt:lpstr>Общение с подростком 12 – 14 лет.</vt:lpstr>
      <vt:lpstr>Общение с подростком 12 – 14 лет.</vt:lpstr>
      <vt:lpstr>Общение с подростком 15 – 17 лет.</vt:lpstr>
      <vt:lpstr>Общение с подростком 15 – 17 лет.</vt:lpstr>
      <vt:lpstr>Общение с подростком 15 – 17 лет.</vt:lpstr>
      <vt:lpstr>Общение с подростком 15 – 17 лет.</vt:lpstr>
      <vt:lpstr>Родители, вы провоцируете ребенка к употреблению наркотиков, алкоголя и других психоактивных веществ, если: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говорить с детьми о наркотиках (краткие рекомендации)</dc:title>
  <dc:creator>Marina</dc:creator>
  <cp:lastModifiedBy>Завуч</cp:lastModifiedBy>
  <cp:revision>130</cp:revision>
  <dcterms:modified xsi:type="dcterms:W3CDTF">2018-10-04T08:26:00Z</dcterms:modified>
</cp:coreProperties>
</file>