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65" r:id="rId4"/>
    <p:sldId id="266" r:id="rId5"/>
    <p:sldId id="279" r:id="rId6"/>
    <p:sldId id="278" r:id="rId7"/>
    <p:sldId id="269" r:id="rId8"/>
    <p:sldId id="268" r:id="rId9"/>
    <p:sldId id="267" r:id="rId10"/>
    <p:sldId id="270" r:id="rId11"/>
    <p:sldId id="272" r:id="rId12"/>
    <p:sldId id="258" r:id="rId13"/>
    <p:sldId id="257" r:id="rId14"/>
    <p:sldId id="259" r:id="rId15"/>
    <p:sldId id="26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12" autoAdjust="0"/>
  </p:normalViewPr>
  <p:slideViewPr>
    <p:cSldViewPr>
      <p:cViewPr>
        <p:scale>
          <a:sx n="75" d="100"/>
          <a:sy n="75" d="100"/>
        </p:scale>
        <p:origin x="-2664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80CF8-0339-451E-94C8-14664A7019A7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1DC70-E11F-4842-9F3D-F3C0897CA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54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DC70-E11F-4842-9F3D-F3C0897CAFE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259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DC70-E11F-4842-9F3D-F3C0897CAFE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259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1DC70-E11F-4842-9F3D-F3C0897CAFE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294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A71-8547-4CCF-938A-C60CC9092AF1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20B4-6355-4262-B2C2-A5C08B672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524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A71-8547-4CCF-938A-C60CC9092AF1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20B4-6355-4262-B2C2-A5C08B672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072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A71-8547-4CCF-938A-C60CC9092AF1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20B4-6355-4262-B2C2-A5C08B672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175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A71-8547-4CCF-938A-C60CC9092AF1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20B4-6355-4262-B2C2-A5C08B672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370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A71-8547-4CCF-938A-C60CC9092AF1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20B4-6355-4262-B2C2-A5C08B672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34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A71-8547-4CCF-938A-C60CC9092AF1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20B4-6355-4262-B2C2-A5C08B672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249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A71-8547-4CCF-938A-C60CC9092AF1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20B4-6355-4262-B2C2-A5C08B672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918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A71-8547-4CCF-938A-C60CC9092AF1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20B4-6355-4262-B2C2-A5C08B672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006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A71-8547-4CCF-938A-C60CC9092AF1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20B4-6355-4262-B2C2-A5C08B672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347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A71-8547-4CCF-938A-C60CC9092AF1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20B4-6355-4262-B2C2-A5C08B672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39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A71-8547-4CCF-938A-C60CC9092AF1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20B4-6355-4262-B2C2-A5C08B672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896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0A71-8547-4CCF-938A-C60CC9092AF1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620B4-6355-4262-B2C2-A5C08B672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769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fbu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udrin\Desktop\ПОМОЩНИК\Расширенные Аппаратные\Фото\герб Екатеринбург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505" y="6080670"/>
            <a:ext cx="609511" cy="563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1429">
            <a:off x="6223511" y="5426636"/>
            <a:ext cx="1132743" cy="82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84" t="20180" r="10166" b="10129"/>
          <a:stretch/>
        </p:blipFill>
        <p:spPr bwMode="auto">
          <a:xfrm>
            <a:off x="7596337" y="5305813"/>
            <a:ext cx="1512168" cy="88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837">
            <a:off x="4970590" y="5710647"/>
            <a:ext cx="987380" cy="74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kudrin\Desktop\ПОМОЩНИК\Расширенные Аппаратные\Фото\abstract-business-backgroun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18" r="10883"/>
          <a:stretch/>
        </p:blipFill>
        <p:spPr bwMode="auto">
          <a:xfrm flipH="1">
            <a:off x="0" y="-1"/>
            <a:ext cx="9144000" cy="6991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332656"/>
            <a:ext cx="8496944" cy="6336704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Внедрение автоматизированной информационной системы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«Питание»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 МАОУ СОШ №145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8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udrin\Desktop\ПОМОЩНИК\Расширенные Аппаратные\Фото\abstract-business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" y="8508"/>
            <a:ext cx="9132655" cy="684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863599" y="260648"/>
            <a:ext cx="7561263" cy="720725"/>
          </a:xfr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800" b="1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Способы оплаты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268413"/>
            <a:ext cx="8497887" cy="51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банке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квитанции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выдаются в школе)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интернет-банк ( при оплате ч/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интернет-банк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указывать в назначении платежа: </a:t>
            </a:r>
          </a:p>
          <a:p>
            <a:pPr>
              <a:buNone/>
              <a:defRPr/>
            </a:pPr>
            <a:r>
              <a:rPr lang="ru-RU" sz="2400" b="1" dirty="0" smtClean="0"/>
              <a:t> КБК</a:t>
            </a:r>
            <a:r>
              <a:rPr lang="ru-RU" sz="2400" dirty="0" smtClean="0"/>
              <a:t> - </a:t>
            </a:r>
            <a:r>
              <a:rPr lang="ru-RU" sz="2400" b="1" i="1" dirty="0" err="1" smtClean="0"/>
              <a:t>Отр.код</a:t>
            </a:r>
            <a:r>
              <a:rPr lang="ru-RU" sz="2400" dirty="0" smtClean="0"/>
              <a:t>(отраслевой код - 20 знаков)</a:t>
            </a:r>
          </a:p>
          <a:p>
            <a:pPr>
              <a:buNone/>
              <a:defRPr/>
            </a:pPr>
            <a:r>
              <a:rPr lang="ru-RU" sz="2400" b="1" dirty="0" smtClean="0"/>
              <a:t> ЛИЦ. СЧЕТ ребенка,</a:t>
            </a:r>
            <a:r>
              <a:rPr lang="ru-RU" sz="2400" b="1" dirty="0" smtClean="0">
                <a:ea typeface="Times New Roman"/>
                <a:cs typeface="Calibri"/>
              </a:rPr>
              <a:t> номер лицевого счета учреждения;</a:t>
            </a:r>
          </a:p>
          <a:p>
            <a:pPr>
              <a:buNone/>
              <a:defRPr/>
            </a:pPr>
            <a:r>
              <a:rPr lang="ru-RU" sz="2400" dirty="0" smtClean="0"/>
              <a:t> </a:t>
            </a:r>
            <a:r>
              <a:rPr lang="ru-RU" sz="2400" b="1" dirty="0" smtClean="0"/>
              <a:t>ИНН, КПП </a:t>
            </a:r>
            <a:r>
              <a:rPr lang="ru-RU" sz="2400" dirty="0" smtClean="0"/>
              <a:t>учреждения;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терминалы самообслуживания и кассы приема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плптежей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оплате взимается комиссия !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</a:rPr>
              <a:t>Перечень банков с филиальной сетью и сеть ЕРЦ - на сайте Департамента финансов </a:t>
            </a:r>
            <a:r>
              <a:rPr lang="en-US" sz="2400" dirty="0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sz="2400" dirty="0" err="1" smtClean="0">
                <a:solidFill>
                  <a:srgbClr val="000C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efbu.ru</a:t>
            </a:r>
            <a:endParaRPr lang="ru-RU" sz="2400" dirty="0" smtClean="0">
              <a:solidFill>
                <a:srgbClr val="000C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1" indent="12700">
              <a:buFont typeface="Wingdings" pitchFamily="2" charset="2"/>
              <a:buNone/>
              <a:defRPr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6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udrin\Desktop\ПОМОЩНИК\Расширенные Аппаратные\Фото\abstract-business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" y="8508"/>
            <a:ext cx="9132655" cy="684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798022" y="332656"/>
            <a:ext cx="7561263" cy="720725"/>
          </a:xfr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800" b="1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Перечень банков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268413"/>
            <a:ext cx="8497887" cy="51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ОАО «Банк «Екатеринбург»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ОАО «Банк «ОТКРЫТИЕ"»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ОАО «УРАЛСИБ» в г. Екатеринбурге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ОАО «СКБ-БАНК»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УралТрансБанк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ЗАО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Уралприватбанк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ЗАО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СберИнвестБанк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ООО КБ «Кольцо Урала»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Уральский Банк ОАО «Сбербанк России»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Газпромбанк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1" indent="12700">
              <a:buFont typeface="Wingdings" pitchFamily="2" charset="2"/>
              <a:buNone/>
              <a:defRPr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1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udrin\Desktop\ПОМОЩНИК\Расширенные Аппаратные\Фото\abstract-business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" y="8508"/>
            <a:ext cx="9132655" cy="684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841"/>
            <a:ext cx="8748464" cy="6595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639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udrin\Desktop\ПОМОЩНИК\Расширенные Аппаратные\Фото\abstract-business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" y="8508"/>
            <a:ext cx="9132655" cy="684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99" r="13522" b="74868"/>
          <a:stretch/>
        </p:blipFill>
        <p:spPr bwMode="auto">
          <a:xfrm>
            <a:off x="196155" y="332656"/>
            <a:ext cx="869632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155" y="4114815"/>
            <a:ext cx="6536085" cy="25545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верхней части отображена общая информация: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ицевой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счет,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(для идентификации)  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остояние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счета по карте,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Настройки карточки, 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апример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допустимая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задолженность - может быть до -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500 руб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лимит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покупок в школьном буфете в день.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 позиции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 согласует с родителями.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96155" y="2996952"/>
            <a:ext cx="4447853" cy="936104"/>
          </a:xfrm>
          <a:prstGeom prst="wedgeRectCallout">
            <a:avLst>
              <a:gd name="adj1" fmla="val -22831"/>
              <a:gd name="adj2" fmla="val -10369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50" t="18691" r="63509" b="76783"/>
          <a:stretch/>
        </p:blipFill>
        <p:spPr bwMode="auto">
          <a:xfrm>
            <a:off x="276920" y="3094360"/>
            <a:ext cx="4286916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ая выноска 10"/>
          <p:cNvSpPr/>
          <p:nvPr/>
        </p:nvSpPr>
        <p:spPr>
          <a:xfrm>
            <a:off x="6848573" y="4365104"/>
            <a:ext cx="1711549" cy="1224136"/>
          </a:xfrm>
          <a:prstGeom prst="wedgeRectCallout">
            <a:avLst>
              <a:gd name="adj1" fmla="val -190813"/>
              <a:gd name="adj2" fmla="val -220213"/>
            </a:avLst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754116" y="2996952"/>
            <a:ext cx="4176464" cy="936104"/>
          </a:xfrm>
          <a:prstGeom prst="wedgeRectCallout">
            <a:avLst>
              <a:gd name="adj1" fmla="val 5648"/>
              <a:gd name="adj2" fmla="val -10369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84268" y="4471206"/>
            <a:ext cx="1440160" cy="97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Состояние счета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карте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083" t="19047" r="19453" b="77423"/>
          <a:stretch/>
        </p:blipFill>
        <p:spPr bwMode="auto">
          <a:xfrm>
            <a:off x="4855568" y="3094360"/>
            <a:ext cx="3964904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761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udrin\Desktop\ПОМОЩНИК\Расширенные Аппаратные\Фото\abstract-business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" y="8508"/>
            <a:ext cx="9132655" cy="684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47" t="24939" r="55761" b="32507"/>
          <a:stretch/>
        </p:blipFill>
        <p:spPr bwMode="auto">
          <a:xfrm>
            <a:off x="166812" y="260648"/>
            <a:ext cx="5544616" cy="625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71" t="24746" r="30036" b="37627"/>
          <a:stretch/>
        </p:blipFill>
        <p:spPr bwMode="auto">
          <a:xfrm>
            <a:off x="5971308" y="260648"/>
            <a:ext cx="2921172" cy="467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4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udrin\Desktop\ПОМОЩНИК\Расширенные Аппаратные\Фото\abstract-business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" y="8508"/>
            <a:ext cx="9132655" cy="684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63" t="16796" r="16458" b="23308"/>
          <a:stretch/>
        </p:blipFill>
        <p:spPr bwMode="auto">
          <a:xfrm>
            <a:off x="107504" y="188640"/>
            <a:ext cx="8800796" cy="6069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467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udrin\Desktop\ПОМОЩНИК\Расширенные Аппаратные\Фото\abstract-business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" y="8508"/>
            <a:ext cx="9132655" cy="684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2636912"/>
            <a:ext cx="8496944" cy="864096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udrin\Desktop\ПОМОЩНИК\Расширенные Аппаратные\Фото\герб Екатеринбург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505" y="6080670"/>
            <a:ext cx="609511" cy="563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1429">
            <a:off x="6223511" y="5426636"/>
            <a:ext cx="1132743" cy="82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84" t="20180" r="10166" b="10129"/>
          <a:stretch/>
        </p:blipFill>
        <p:spPr bwMode="auto">
          <a:xfrm>
            <a:off x="7596337" y="5305813"/>
            <a:ext cx="1512168" cy="88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837">
            <a:off x="4970590" y="5710647"/>
            <a:ext cx="987380" cy="74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kudrin\Desktop\ПОМОЩНИК\Расширенные Аппаратные\Фото\abstract-business-backgroun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18" r="10883"/>
          <a:stretch/>
        </p:blipFill>
        <p:spPr bwMode="auto">
          <a:xfrm flipH="1">
            <a:off x="0" y="-1"/>
            <a:ext cx="9144000" cy="6991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ekarta-ek.ru/userfiles/file_565de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988840"/>
            <a:ext cx="4104456" cy="364270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99992" y="2060848"/>
            <a:ext cx="4392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виды ЕКАРТ, в т.ч. транспортных могут быть использованы:</a:t>
            </a:r>
          </a:p>
          <a:p>
            <a:r>
              <a:rPr lang="ru-RU" dirty="0" smtClean="0"/>
              <a:t>В системе доступа, для получения </a:t>
            </a:r>
            <a:r>
              <a:rPr lang="ru-RU" dirty="0" err="1" smtClean="0"/>
              <a:t>питания,в</a:t>
            </a:r>
            <a:r>
              <a:rPr lang="ru-RU" dirty="0" smtClean="0"/>
              <a:t> библиотеках. </a:t>
            </a:r>
            <a:br>
              <a:rPr lang="ru-RU" dirty="0" smtClean="0"/>
            </a:br>
            <a:r>
              <a:rPr lang="ru-RU" dirty="0" smtClean="0"/>
              <a:t> В образовательных учреждениях г. Екатеринбурга внедряется автоматизированная информационная система «Питание», которая позволит родителям следить, чем питается их ребенок, движение денежных средств, имеющихся на карте, а также контролировать доступ ребенка в школу.</a:t>
            </a:r>
          </a:p>
          <a:p>
            <a:r>
              <a:rPr lang="ru-RU" dirty="0" smtClean="0"/>
              <a:t> Система уже действует в 37 школах города.</a:t>
            </a:r>
          </a:p>
          <a:p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55797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ИСПОЛЬЗОВАНИЕ ЕКАРТЫ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1888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udrin\Desktop\ПОМОЩНИК\Расширенные Аппаратные\Фото\abstract-business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" y="8508"/>
            <a:ext cx="9132655" cy="684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350"/>
            <a:ext cx="6851650" cy="719138"/>
          </a:xfr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800" b="1" dirty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Что </a:t>
            </a:r>
            <a:r>
              <a:rPr lang="ru-RU" sz="2800" b="1" dirty="0" smtClean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нового в АИС</a:t>
            </a:r>
            <a:endParaRPr lang="ru-RU" sz="2800" b="1" dirty="0">
              <a:solidFill>
                <a:schemeClr val="lt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340768"/>
            <a:ext cx="8497887" cy="3887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419100" indent="-4191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800000"/>
              </a:buClr>
              <a:buFont typeface="Arial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Внедрение СКУД для профилактики терроризма и контроля доступа в школу</a:t>
            </a:r>
          </a:p>
          <a:p>
            <a:pPr algn="l" eaLnBrk="1" hangingPunct="1">
              <a:spcBef>
                <a:spcPct val="20000"/>
              </a:spcBef>
              <a:buClr>
                <a:srgbClr val="800000"/>
              </a:buClr>
              <a:buFont typeface="Arial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Минимизирование хождения наличных денег в школе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20000"/>
              </a:spcBef>
              <a:buClr>
                <a:srgbClr val="800000"/>
              </a:buClr>
              <a:buFont typeface="Arial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Новый порядок оплаты за питание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20000"/>
              </a:spcBef>
              <a:buClr>
                <a:srgbClr val="800000"/>
              </a:buClr>
              <a:buFont typeface="Arial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Возможность поесть в буфете или на раздаче по безналичному расчету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850" y="5517133"/>
            <a:ext cx="8497888" cy="1008211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spcBef>
                <a:spcPct val="0"/>
              </a:spcBef>
              <a:buNone/>
              <a:defRPr sz="28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Порядок получения, качество и</a:t>
            </a:r>
            <a:r>
              <a:rPr lang="en-US" dirty="0"/>
              <a:t> </a:t>
            </a:r>
            <a:r>
              <a:rPr lang="ru-RU" dirty="0"/>
              <a:t>стоимость питания не меняются! </a:t>
            </a:r>
          </a:p>
        </p:txBody>
      </p:sp>
    </p:spTree>
    <p:extLst>
      <p:ext uri="{BB962C8B-B14F-4D97-AF65-F5344CB8AC3E}">
        <p14:creationId xmlns="" xmlns:p14="http://schemas.microsoft.com/office/powerpoint/2010/main" val="41025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udrin\Desktop\ПОМОЩНИК\Расширенные Аппаратные\Фото\abstract-business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" y="8508"/>
            <a:ext cx="9132655" cy="684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792162" y="332656"/>
            <a:ext cx="7561263" cy="720725"/>
          </a:xfr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800" b="1" dirty="0" smtClean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Соглашение (договор)</a:t>
            </a:r>
            <a:endParaRPr lang="ru-RU" sz="2800" b="1" dirty="0">
              <a:solidFill>
                <a:schemeClr val="lt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557338"/>
            <a:ext cx="8497888" cy="453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Подписывается между школой и родителем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начале года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мере изменения условия (варианты питания, лимиты)</a:t>
            </a:r>
          </a:p>
          <a:p>
            <a:pPr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Родитель определяет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Варианты питания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Дневной лимит на неорганизованное питание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1" indent="12700">
              <a:buFont typeface="Wingdings" pitchFamily="2" charset="2"/>
              <a:buNone/>
              <a:defRPr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530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udrin\Desktop\ПОМОЩНИК\Расширенные Аппаратные\Фото\abstract-business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" y="8508"/>
            <a:ext cx="9132655" cy="684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4016" y="116633"/>
          <a:ext cx="8964488" cy="6681416"/>
        </p:xfrm>
        <a:graphic>
          <a:graphicData uri="http://schemas.openxmlformats.org/drawingml/2006/table">
            <a:tbl>
              <a:tblPr/>
              <a:tblGrid>
                <a:gridCol w="897355"/>
                <a:gridCol w="2968524"/>
                <a:gridCol w="2323454"/>
                <a:gridCol w="2775155"/>
              </a:tblGrid>
              <a:tr h="941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Наименование комплекса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Стоимость комплекса, руб.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Источник средств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Завтрак 1-4 классы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43-70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бюджет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Завтрак с дотацией 5-11 классы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70-00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Бюджет – 11 руб., родительские – 59 руб.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Обед 5-11 классы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50-00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бюджет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Обед с дотацией 5-11 классы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80-00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Бюджет – 11 руб., родительские – 69 руб.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Комплекс для групп продленного дня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80-00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родительские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Полдник для групп продленного дня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25-00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родительские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02530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udrin\Desktop\ПОМОЩНИК\Расширенные Аппаратные\Фото\abstract-business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" y="8508"/>
            <a:ext cx="9132655" cy="684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561263" cy="720725"/>
          </a:xfr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800" b="1" dirty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Квитанция для оплаты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196752"/>
            <a:ext cx="8497887" cy="54009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Состав квитанции</a:t>
            </a:r>
          </a:p>
          <a:p>
            <a:pPr lvl="1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Данные за последний месяц</a:t>
            </a:r>
          </a:p>
          <a:p>
            <a:pPr lvl="2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оплачено</a:t>
            </a:r>
          </a:p>
          <a:p>
            <a:pPr lvl="2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начислено на орг. питание</a:t>
            </a:r>
          </a:p>
          <a:p>
            <a:pPr lvl="2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потрачено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неорг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питание</a:t>
            </a:r>
          </a:p>
          <a:p>
            <a:pPr lvl="1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Остаток на начало месяца</a:t>
            </a:r>
          </a:p>
          <a:p>
            <a:pPr lvl="1"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Плановая стоимость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орг.питания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(учебные дни *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стоимость питания в день)</a:t>
            </a:r>
          </a:p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Сумма на неорганизованное питание  - на усмотрение родителей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1" indent="12700">
              <a:buFont typeface="Wingdings" pitchFamily="2" charset="2"/>
              <a:buNone/>
              <a:defRPr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0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udrin\Desktop\ПОМОЩНИК\Расширенные Аппаратные\Фото\abstract-business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" y="8508"/>
            <a:ext cx="9132655" cy="684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иректор\Desktop\АИС\Квитан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28" y="0"/>
            <a:ext cx="911427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0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udrin\Desktop\ПОМОЩНИК\Расширенные Аппаратные\Фото\abstract-business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" y="8508"/>
            <a:ext cx="9132655" cy="684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827161" y="260648"/>
            <a:ext cx="7561263" cy="720725"/>
          </a:xfr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800" b="1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Персональные карты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199728"/>
            <a:ext cx="8497887" cy="518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Выдается каждому учащемуся и работнику школы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Первичный выпуск – за счет бюджета (80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руб.)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потери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порчи – за счет родителей. Могут использоваться ранее приобретенные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ЕКАРТы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Карты привязываются к лицевому счету</a:t>
            </a:r>
          </a:p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Карта необходима для: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Получения неорганизованного питания за безналичный расчет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Контроля входа в школу</a:t>
            </a:r>
          </a:p>
          <a:p>
            <a:pPr lvl="1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1" indent="12700">
              <a:buFont typeface="Wingdings" pitchFamily="2" charset="2"/>
              <a:buNone/>
              <a:defRPr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78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udrin\Desktop\ПОМОЩНИК\Расширенные Аппаратные\Фото\abstract-business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" y="8508"/>
            <a:ext cx="9132655" cy="6849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827584" y="260350"/>
            <a:ext cx="7561263" cy="720725"/>
          </a:xfrm>
          <a:solidFill>
            <a:schemeClr val="tx2">
              <a:lumMod val="60000"/>
              <a:lumOff val="4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800" b="1" dirty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Питание в долг. </a:t>
            </a:r>
            <a:r>
              <a:rPr lang="en-US" sz="2800" b="1" dirty="0" smtClean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lt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Лимиты</a:t>
            </a:r>
            <a:endParaRPr lang="ru-RU" sz="2800" b="1" dirty="0">
              <a:solidFill>
                <a:schemeClr val="lt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557338"/>
            <a:ext cx="8497888" cy="4535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Организованное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питание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Максимальный долг = стоимость за 5 дней</a:t>
            </a:r>
          </a:p>
          <a:p>
            <a:pPr lvl="1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(350 рублей)</a:t>
            </a:r>
          </a:p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Неорганизованное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питание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долг НЕ отпускается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установить дневной лимит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(может быть 0)</a:t>
            </a:r>
          </a:p>
          <a:p>
            <a:pPr lvl="1"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4500" lvl="1" indent="12700">
              <a:buFont typeface="Wingdings" pitchFamily="2" charset="2"/>
              <a:buNone/>
              <a:defRPr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5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495</Words>
  <Application>Microsoft Office PowerPoint</Application>
  <PresentationFormat>Экран (4:3)</PresentationFormat>
  <Paragraphs>120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Что нового в АИС</vt:lpstr>
      <vt:lpstr>Соглашение (договор)</vt:lpstr>
      <vt:lpstr>Слайд 5</vt:lpstr>
      <vt:lpstr>Квитанция для оплаты</vt:lpstr>
      <vt:lpstr>Слайд 7</vt:lpstr>
      <vt:lpstr>Персональные карты</vt:lpstr>
      <vt:lpstr>Питание в долг.    Лимиты</vt:lpstr>
      <vt:lpstr>Способы оплаты</vt:lpstr>
      <vt:lpstr>Перечень банков</vt:lpstr>
      <vt:lpstr>Слайд 12</vt:lpstr>
      <vt:lpstr>Слайд 13</vt:lpstr>
      <vt:lpstr>Слайд 14</vt:lpstr>
      <vt:lpstr>Слайд 15</vt:lpstr>
      <vt:lpstr>Слайд 16</vt:lpstr>
    </vt:vector>
  </TitlesOfParts>
  <Company>Администрация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Кудрин Олег Евгеньевич</dc:creator>
  <cp:lastModifiedBy>Директор</cp:lastModifiedBy>
  <cp:revision>75</cp:revision>
  <dcterms:created xsi:type="dcterms:W3CDTF">2013-01-24T06:17:21Z</dcterms:created>
  <dcterms:modified xsi:type="dcterms:W3CDTF">2013-10-30T11:02:03Z</dcterms:modified>
</cp:coreProperties>
</file>